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26ACC-D948-4C80-BB28-1EB9A33078AD}" type="datetimeFigureOut">
              <a:rPr lang="en-US" smtClean="0"/>
              <a:t>2/12/2009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7A686-F023-4480-ADFC-CD266595DAA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/>
          <a:lstStyle/>
          <a:p>
            <a:r>
              <a:rPr lang="en-US" dirty="0" smtClean="0"/>
              <a:t>My 10-minute presentation… I’m super-serious! </a:t>
            </a:r>
            <a:r>
              <a:rPr lang="en-US" sz="1100" dirty="0" smtClean="0"/>
              <a:t>(Hopefully)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62600" y="4419600"/>
            <a:ext cx="2362200" cy="1752600"/>
          </a:xfrm>
        </p:spPr>
        <p:txBody>
          <a:bodyPr/>
          <a:lstStyle/>
          <a:p>
            <a:pPr algn="l"/>
            <a:r>
              <a:rPr lang="en-US" dirty="0" smtClean="0"/>
              <a:t>By</a:t>
            </a:r>
          </a:p>
          <a:p>
            <a:pPr algn="l"/>
            <a:endParaRPr lang="en-US" dirty="0" smtClean="0"/>
          </a:p>
          <a:p>
            <a:pPr algn="l"/>
            <a:r>
              <a:rPr lang="en-US" dirty="0" smtClean="0"/>
              <a:t>And </a:t>
            </a:r>
            <a:r>
              <a:rPr lang="en-US" dirty="0" err="1" smtClean="0"/>
              <a:t>KochLab</a:t>
            </a:r>
            <a:endParaRPr lang="en-US" dirty="0"/>
          </a:p>
        </p:txBody>
      </p:sp>
      <p:pic>
        <p:nvPicPr>
          <p:cNvPr id="4" name="Picture 3" descr="digital_ant.png"/>
          <p:cNvPicPr>
            <a:picLocks noChangeAspect="1"/>
          </p:cNvPicPr>
          <p:nvPr/>
        </p:nvPicPr>
        <p:blipFill>
          <a:blip r:embed="rId2"/>
          <a:srcRect l="41667" t="7407" r="15278" b="5556"/>
          <a:stretch>
            <a:fillRect/>
          </a:stretch>
        </p:blipFill>
        <p:spPr>
          <a:xfrm>
            <a:off x="6477000" y="3886200"/>
            <a:ext cx="1066800" cy="16174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8711" y="3886200"/>
            <a:ext cx="348088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This presentation will include </a:t>
            </a:r>
          </a:p>
          <a:p>
            <a:r>
              <a:rPr lang="en-US" dirty="0" smtClean="0"/>
              <a:t>amazing topics like: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Latest in Tweezers Technology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Biological Advancements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And more…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Unzipping of RNA </a:t>
            </a:r>
            <a:r>
              <a:rPr lang="en-US" dirty="0" err="1" smtClean="0"/>
              <a:t>Pol</a:t>
            </a:r>
            <a:r>
              <a:rPr lang="en-US" dirty="0" smtClean="0"/>
              <a:t> II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391969" y="2069326"/>
            <a:ext cx="7523431" cy="2578874"/>
            <a:chOff x="790575" y="1327150"/>
            <a:chExt cx="7523431" cy="2578874"/>
          </a:xfrm>
        </p:grpSpPr>
        <p:sp>
          <p:nvSpPr>
            <p:cNvPr id="5" name="Freeform 4"/>
            <p:cNvSpPr/>
            <p:nvPr/>
          </p:nvSpPr>
          <p:spPr>
            <a:xfrm>
              <a:off x="1097280" y="2839330"/>
              <a:ext cx="7216726" cy="332934"/>
            </a:xfrm>
            <a:custGeom>
              <a:avLst/>
              <a:gdLst>
                <a:gd name="connsiteX0" fmla="*/ 0 w 7216726"/>
                <a:gd name="connsiteY0" fmla="*/ 213359 h 332934"/>
                <a:gd name="connsiteX1" fmla="*/ 689317 w 7216726"/>
                <a:gd name="connsiteY1" fmla="*/ 16412 h 332934"/>
                <a:gd name="connsiteX2" fmla="*/ 1448972 w 7216726"/>
                <a:gd name="connsiteY2" fmla="*/ 311833 h 332934"/>
                <a:gd name="connsiteX3" fmla="*/ 2363372 w 7216726"/>
                <a:gd name="connsiteY3" fmla="*/ 143021 h 332934"/>
                <a:gd name="connsiteX4" fmla="*/ 3305908 w 7216726"/>
                <a:gd name="connsiteY4" fmla="*/ 255562 h 332934"/>
                <a:gd name="connsiteX5" fmla="*/ 3924886 w 7216726"/>
                <a:gd name="connsiteY5" fmla="*/ 100818 h 332934"/>
                <a:gd name="connsiteX6" fmla="*/ 4600135 w 7216726"/>
                <a:gd name="connsiteY6" fmla="*/ 311833 h 332934"/>
                <a:gd name="connsiteX7" fmla="*/ 5444197 w 7216726"/>
                <a:gd name="connsiteY7" fmla="*/ 114885 h 332934"/>
                <a:gd name="connsiteX8" fmla="*/ 6231988 w 7216726"/>
                <a:gd name="connsiteY8" fmla="*/ 269630 h 332934"/>
                <a:gd name="connsiteX9" fmla="*/ 7033846 w 7216726"/>
                <a:gd name="connsiteY9" fmla="*/ 100818 h 332934"/>
                <a:gd name="connsiteX10" fmla="*/ 7216726 w 7216726"/>
                <a:gd name="connsiteY10" fmla="*/ 100818 h 332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216726" h="332934">
                  <a:moveTo>
                    <a:pt x="0" y="213359"/>
                  </a:moveTo>
                  <a:cubicBezTo>
                    <a:pt x="223911" y="106679"/>
                    <a:pt x="447822" y="0"/>
                    <a:pt x="689317" y="16412"/>
                  </a:cubicBezTo>
                  <a:cubicBezTo>
                    <a:pt x="930812" y="32824"/>
                    <a:pt x="1169963" y="290732"/>
                    <a:pt x="1448972" y="311833"/>
                  </a:cubicBezTo>
                  <a:cubicBezTo>
                    <a:pt x="1727981" y="332934"/>
                    <a:pt x="2053883" y="152400"/>
                    <a:pt x="2363372" y="143021"/>
                  </a:cubicBezTo>
                  <a:cubicBezTo>
                    <a:pt x="2672861" y="133643"/>
                    <a:pt x="3045656" y="262596"/>
                    <a:pt x="3305908" y="255562"/>
                  </a:cubicBezTo>
                  <a:cubicBezTo>
                    <a:pt x="3566160" y="248528"/>
                    <a:pt x="3709182" y="91440"/>
                    <a:pt x="3924886" y="100818"/>
                  </a:cubicBezTo>
                  <a:cubicBezTo>
                    <a:pt x="4140590" y="110196"/>
                    <a:pt x="4346917" y="309489"/>
                    <a:pt x="4600135" y="311833"/>
                  </a:cubicBezTo>
                  <a:cubicBezTo>
                    <a:pt x="4853353" y="314177"/>
                    <a:pt x="5172222" y="121919"/>
                    <a:pt x="5444197" y="114885"/>
                  </a:cubicBezTo>
                  <a:cubicBezTo>
                    <a:pt x="5716172" y="107851"/>
                    <a:pt x="5967047" y="271974"/>
                    <a:pt x="6231988" y="269630"/>
                  </a:cubicBezTo>
                  <a:cubicBezTo>
                    <a:pt x="6496929" y="267286"/>
                    <a:pt x="6869723" y="128953"/>
                    <a:pt x="7033846" y="100818"/>
                  </a:cubicBezTo>
                  <a:cubicBezTo>
                    <a:pt x="7197969" y="72683"/>
                    <a:pt x="7207347" y="86750"/>
                    <a:pt x="7216726" y="100818"/>
                  </a:cubicBezTo>
                </a:path>
              </a:pathLst>
            </a:cu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ctagon 5"/>
            <p:cNvSpPr/>
            <p:nvPr/>
          </p:nvSpPr>
          <p:spPr>
            <a:xfrm>
              <a:off x="5191125" y="1657350"/>
              <a:ext cx="609600" cy="609600"/>
            </a:xfrm>
            <a:prstGeom prst="octagon">
              <a:avLst/>
            </a:prstGeom>
            <a:solidFill>
              <a:schemeClr val="accent2">
                <a:lumMod val="40000"/>
                <a:lumOff val="60000"/>
                <a:alpha val="70000"/>
              </a:schemeClr>
            </a:solidFill>
            <a:ln>
              <a:solidFill>
                <a:schemeClr val="accent2">
                  <a:lumMod val="75000"/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10"/>
            <p:cNvGrpSpPr/>
            <p:nvPr/>
          </p:nvGrpSpPr>
          <p:grpSpPr>
            <a:xfrm>
              <a:off x="1814732" y="2667000"/>
              <a:ext cx="623668" cy="609600"/>
              <a:chOff x="1814732" y="2667000"/>
              <a:chExt cx="623668" cy="609600"/>
            </a:xfrm>
          </p:grpSpPr>
          <p:sp>
            <p:nvSpPr>
              <p:cNvPr id="46" name="Octagon 4"/>
              <p:cNvSpPr/>
              <p:nvPr/>
            </p:nvSpPr>
            <p:spPr>
              <a:xfrm>
                <a:off x="1828800" y="2667000"/>
                <a:ext cx="609600" cy="609600"/>
              </a:xfrm>
              <a:prstGeom prst="octag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7"/>
              <p:cNvSpPr/>
              <p:nvPr/>
            </p:nvSpPr>
            <p:spPr>
              <a:xfrm>
                <a:off x="1814732" y="2996418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9"/>
              <p:cNvSpPr/>
              <p:nvPr/>
            </p:nvSpPr>
            <p:spPr>
              <a:xfrm>
                <a:off x="1819275" y="2828925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11"/>
            <p:cNvGrpSpPr/>
            <p:nvPr/>
          </p:nvGrpSpPr>
          <p:grpSpPr>
            <a:xfrm rot="21335750">
              <a:off x="7377333" y="2724150"/>
              <a:ext cx="623668" cy="609600"/>
              <a:chOff x="1814732" y="2667000"/>
              <a:chExt cx="623668" cy="609600"/>
            </a:xfrm>
          </p:grpSpPr>
          <p:sp>
            <p:nvSpPr>
              <p:cNvPr id="43" name="Octagon 42"/>
              <p:cNvSpPr/>
              <p:nvPr/>
            </p:nvSpPr>
            <p:spPr>
              <a:xfrm>
                <a:off x="1828800" y="2667000"/>
                <a:ext cx="609600" cy="609600"/>
              </a:xfrm>
              <a:prstGeom prst="octag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1814732" y="2996418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1819275" y="2828925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15"/>
            <p:cNvGrpSpPr/>
            <p:nvPr/>
          </p:nvGrpSpPr>
          <p:grpSpPr>
            <a:xfrm rot="844586">
              <a:off x="3681631" y="2733676"/>
              <a:ext cx="623668" cy="609600"/>
              <a:chOff x="1814732" y="2667000"/>
              <a:chExt cx="623668" cy="609600"/>
            </a:xfrm>
          </p:grpSpPr>
          <p:sp>
            <p:nvSpPr>
              <p:cNvPr id="40" name="Octagon 39"/>
              <p:cNvSpPr/>
              <p:nvPr/>
            </p:nvSpPr>
            <p:spPr>
              <a:xfrm>
                <a:off x="1828800" y="2667000"/>
                <a:ext cx="609600" cy="609600"/>
              </a:xfrm>
              <a:prstGeom prst="octag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17"/>
              <p:cNvSpPr/>
              <p:nvPr/>
            </p:nvSpPr>
            <p:spPr>
              <a:xfrm>
                <a:off x="1814732" y="2996418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18"/>
              <p:cNvSpPr/>
              <p:nvPr/>
            </p:nvSpPr>
            <p:spPr>
              <a:xfrm>
                <a:off x="1819275" y="2828925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19"/>
            <p:cNvGrpSpPr/>
            <p:nvPr/>
          </p:nvGrpSpPr>
          <p:grpSpPr>
            <a:xfrm rot="202375">
              <a:off x="5491381" y="2781302"/>
              <a:ext cx="623668" cy="609600"/>
              <a:chOff x="1814732" y="2667000"/>
              <a:chExt cx="623668" cy="609600"/>
            </a:xfrm>
          </p:grpSpPr>
          <p:sp>
            <p:nvSpPr>
              <p:cNvPr id="37" name="Octagon 36"/>
              <p:cNvSpPr/>
              <p:nvPr/>
            </p:nvSpPr>
            <p:spPr>
              <a:xfrm>
                <a:off x="1828800" y="2667000"/>
                <a:ext cx="609600" cy="609600"/>
              </a:xfrm>
              <a:prstGeom prst="octagon">
                <a:avLst/>
              </a:prstGeom>
              <a:solidFill>
                <a:schemeClr val="accent2">
                  <a:lumMod val="40000"/>
                  <a:lumOff val="60000"/>
                  <a:alpha val="70000"/>
                </a:schemeClr>
              </a:solidFill>
              <a:ln>
                <a:solidFill>
                  <a:schemeClr val="accent2">
                    <a:lumMod val="75000"/>
                    <a:alpha val="66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1814732" y="2996418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>
                <a:solidFill>
                  <a:schemeClr val="accent1">
                    <a:shade val="95000"/>
                    <a:satMod val="105000"/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22"/>
              <p:cNvSpPr/>
              <p:nvPr/>
            </p:nvSpPr>
            <p:spPr>
              <a:xfrm>
                <a:off x="1819275" y="2828925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>
                <a:solidFill>
                  <a:schemeClr val="accent1">
                    <a:shade val="95000"/>
                    <a:satMod val="105000"/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Octagon 10"/>
            <p:cNvSpPr/>
            <p:nvPr/>
          </p:nvSpPr>
          <p:spPr>
            <a:xfrm>
              <a:off x="4038600" y="1819275"/>
              <a:ext cx="609600" cy="609600"/>
            </a:xfrm>
            <a:prstGeom prst="octagon">
              <a:avLst/>
            </a:prstGeom>
            <a:solidFill>
              <a:schemeClr val="accent2">
                <a:lumMod val="40000"/>
                <a:lumOff val="60000"/>
                <a:alpha val="70000"/>
              </a:schemeClr>
            </a:solidFill>
            <a:ln>
              <a:solidFill>
                <a:schemeClr val="accent2">
                  <a:lumMod val="75000"/>
                  <a:alpha val="5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53100" y="2200275"/>
              <a:ext cx="166687" cy="476250"/>
            </a:xfrm>
            <a:custGeom>
              <a:avLst/>
              <a:gdLst>
                <a:gd name="connsiteX0" fmla="*/ 142875 w 166687"/>
                <a:gd name="connsiteY0" fmla="*/ 352425 h 352425"/>
                <a:gd name="connsiteX1" fmla="*/ 142875 w 166687"/>
                <a:gd name="connsiteY1" fmla="*/ 123825 h 352425"/>
                <a:gd name="connsiteX2" fmla="*/ 0 w 166687"/>
                <a:gd name="connsiteY2" fmla="*/ 0 h 352425"/>
                <a:gd name="connsiteX0" fmla="*/ 142875 w 166687"/>
                <a:gd name="connsiteY0" fmla="*/ 476250 h 476250"/>
                <a:gd name="connsiteX1" fmla="*/ 142875 w 166687"/>
                <a:gd name="connsiteY1" fmla="*/ 247650 h 476250"/>
                <a:gd name="connsiteX2" fmla="*/ 0 w 166687"/>
                <a:gd name="connsiteY2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687" h="476250">
                  <a:moveTo>
                    <a:pt x="142875" y="476250"/>
                  </a:moveTo>
                  <a:cubicBezTo>
                    <a:pt x="154781" y="391318"/>
                    <a:pt x="166687" y="327025"/>
                    <a:pt x="142875" y="247650"/>
                  </a:cubicBezTo>
                  <a:cubicBezTo>
                    <a:pt x="119063" y="168275"/>
                    <a:pt x="59531" y="32544"/>
                    <a:pt x="0" y="0"/>
                  </a:cubicBezTo>
                </a:path>
              </a:pathLst>
            </a:custGeom>
            <a:ln w="15875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24375" y="1327150"/>
              <a:ext cx="857250" cy="368300"/>
            </a:xfrm>
            <a:custGeom>
              <a:avLst/>
              <a:gdLst>
                <a:gd name="connsiteX0" fmla="*/ 857250 w 857250"/>
                <a:gd name="connsiteY0" fmla="*/ 215900 h 368300"/>
                <a:gd name="connsiteX1" fmla="*/ 361950 w 857250"/>
                <a:gd name="connsiteY1" fmla="*/ 25400 h 368300"/>
                <a:gd name="connsiteX2" fmla="*/ 0 w 857250"/>
                <a:gd name="connsiteY2" fmla="*/ 368300 h 368300"/>
                <a:gd name="connsiteX3" fmla="*/ 0 w 857250"/>
                <a:gd name="connsiteY3" fmla="*/ 36830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7250" h="368300">
                  <a:moveTo>
                    <a:pt x="857250" y="215900"/>
                  </a:moveTo>
                  <a:cubicBezTo>
                    <a:pt x="681037" y="107950"/>
                    <a:pt x="504825" y="0"/>
                    <a:pt x="361950" y="25400"/>
                  </a:cubicBezTo>
                  <a:cubicBezTo>
                    <a:pt x="219075" y="50800"/>
                    <a:pt x="0" y="368300"/>
                    <a:pt x="0" y="368300"/>
                  </a:cubicBezTo>
                  <a:lnTo>
                    <a:pt x="0" y="368300"/>
                  </a:lnTo>
                </a:path>
              </a:pathLst>
            </a:custGeom>
            <a:ln w="15875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40188" y="2428875"/>
              <a:ext cx="55562" cy="247650"/>
            </a:xfrm>
            <a:custGeom>
              <a:avLst/>
              <a:gdLst>
                <a:gd name="connsiteX0" fmla="*/ 55562 w 55562"/>
                <a:gd name="connsiteY0" fmla="*/ 0 h 247650"/>
                <a:gd name="connsiteX1" fmla="*/ 7937 w 55562"/>
                <a:gd name="connsiteY1" fmla="*/ 133350 h 247650"/>
                <a:gd name="connsiteX2" fmla="*/ 7937 w 55562"/>
                <a:gd name="connsiteY2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562" h="247650">
                  <a:moveTo>
                    <a:pt x="55562" y="0"/>
                  </a:moveTo>
                  <a:cubicBezTo>
                    <a:pt x="35718" y="46037"/>
                    <a:pt x="15874" y="92075"/>
                    <a:pt x="7937" y="133350"/>
                  </a:cubicBezTo>
                  <a:cubicBezTo>
                    <a:pt x="0" y="174625"/>
                    <a:pt x="3968" y="211137"/>
                    <a:pt x="7937" y="247650"/>
                  </a:cubicBezTo>
                </a:path>
              </a:pathLst>
            </a:custGeom>
            <a:ln w="15875"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 rot="20853128">
              <a:off x="4200525" y="3187700"/>
              <a:ext cx="809625" cy="466725"/>
            </a:xfrm>
            <a:custGeom>
              <a:avLst/>
              <a:gdLst>
                <a:gd name="connsiteX0" fmla="*/ 809625 w 809625"/>
                <a:gd name="connsiteY0" fmla="*/ 31750 h 466725"/>
                <a:gd name="connsiteX1" fmla="*/ 666750 w 809625"/>
                <a:gd name="connsiteY1" fmla="*/ 12700 h 466725"/>
                <a:gd name="connsiteX2" fmla="*/ 609600 w 809625"/>
                <a:gd name="connsiteY2" fmla="*/ 107950 h 466725"/>
                <a:gd name="connsiteX3" fmla="*/ 485775 w 809625"/>
                <a:gd name="connsiteY3" fmla="*/ 98425 h 466725"/>
                <a:gd name="connsiteX4" fmla="*/ 514350 w 809625"/>
                <a:gd name="connsiteY4" fmla="*/ 193675 h 466725"/>
                <a:gd name="connsiteX5" fmla="*/ 438150 w 809625"/>
                <a:gd name="connsiteY5" fmla="*/ 222250 h 466725"/>
                <a:gd name="connsiteX6" fmla="*/ 381000 w 809625"/>
                <a:gd name="connsiteY6" fmla="*/ 127000 h 466725"/>
                <a:gd name="connsiteX7" fmla="*/ 342900 w 809625"/>
                <a:gd name="connsiteY7" fmla="*/ 193675 h 466725"/>
                <a:gd name="connsiteX8" fmla="*/ 323850 w 809625"/>
                <a:gd name="connsiteY8" fmla="*/ 260350 h 466725"/>
                <a:gd name="connsiteX9" fmla="*/ 333375 w 809625"/>
                <a:gd name="connsiteY9" fmla="*/ 307975 h 466725"/>
                <a:gd name="connsiteX10" fmla="*/ 333375 w 809625"/>
                <a:gd name="connsiteY10" fmla="*/ 346075 h 466725"/>
                <a:gd name="connsiteX11" fmla="*/ 323850 w 809625"/>
                <a:gd name="connsiteY11" fmla="*/ 431800 h 466725"/>
                <a:gd name="connsiteX12" fmla="*/ 209550 w 809625"/>
                <a:gd name="connsiteY12" fmla="*/ 431800 h 466725"/>
                <a:gd name="connsiteX13" fmla="*/ 104775 w 809625"/>
                <a:gd name="connsiteY13" fmla="*/ 355600 h 466725"/>
                <a:gd name="connsiteX14" fmla="*/ 57150 w 809625"/>
                <a:gd name="connsiteY14" fmla="*/ 365125 h 466725"/>
                <a:gd name="connsiteX15" fmla="*/ 57150 w 809625"/>
                <a:gd name="connsiteY15" fmla="*/ 422275 h 466725"/>
                <a:gd name="connsiteX16" fmla="*/ 57150 w 809625"/>
                <a:gd name="connsiteY16" fmla="*/ 460375 h 466725"/>
                <a:gd name="connsiteX17" fmla="*/ 0 w 809625"/>
                <a:gd name="connsiteY17" fmla="*/ 460375 h 466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9625" h="466725">
                  <a:moveTo>
                    <a:pt x="809625" y="31750"/>
                  </a:moveTo>
                  <a:cubicBezTo>
                    <a:pt x="754856" y="15875"/>
                    <a:pt x="700088" y="0"/>
                    <a:pt x="666750" y="12700"/>
                  </a:cubicBezTo>
                  <a:cubicBezTo>
                    <a:pt x="633413" y="25400"/>
                    <a:pt x="639762" y="93663"/>
                    <a:pt x="609600" y="107950"/>
                  </a:cubicBezTo>
                  <a:cubicBezTo>
                    <a:pt x="579438" y="122237"/>
                    <a:pt x="501650" y="84138"/>
                    <a:pt x="485775" y="98425"/>
                  </a:cubicBezTo>
                  <a:cubicBezTo>
                    <a:pt x="469900" y="112713"/>
                    <a:pt x="522288" y="173038"/>
                    <a:pt x="514350" y="193675"/>
                  </a:cubicBezTo>
                  <a:cubicBezTo>
                    <a:pt x="506413" y="214313"/>
                    <a:pt x="460375" y="233362"/>
                    <a:pt x="438150" y="222250"/>
                  </a:cubicBezTo>
                  <a:cubicBezTo>
                    <a:pt x="415925" y="211138"/>
                    <a:pt x="396875" y="131762"/>
                    <a:pt x="381000" y="127000"/>
                  </a:cubicBezTo>
                  <a:cubicBezTo>
                    <a:pt x="365125" y="122238"/>
                    <a:pt x="352425" y="171450"/>
                    <a:pt x="342900" y="193675"/>
                  </a:cubicBezTo>
                  <a:cubicBezTo>
                    <a:pt x="333375" y="215900"/>
                    <a:pt x="325437" y="241300"/>
                    <a:pt x="323850" y="260350"/>
                  </a:cubicBezTo>
                  <a:cubicBezTo>
                    <a:pt x="322263" y="279400"/>
                    <a:pt x="331788" y="293688"/>
                    <a:pt x="333375" y="307975"/>
                  </a:cubicBezTo>
                  <a:cubicBezTo>
                    <a:pt x="334962" y="322262"/>
                    <a:pt x="334962" y="325438"/>
                    <a:pt x="333375" y="346075"/>
                  </a:cubicBezTo>
                  <a:cubicBezTo>
                    <a:pt x="331788" y="366712"/>
                    <a:pt x="344487" y="417513"/>
                    <a:pt x="323850" y="431800"/>
                  </a:cubicBezTo>
                  <a:cubicBezTo>
                    <a:pt x="303213" y="446087"/>
                    <a:pt x="246063" y="444500"/>
                    <a:pt x="209550" y="431800"/>
                  </a:cubicBezTo>
                  <a:cubicBezTo>
                    <a:pt x="173038" y="419100"/>
                    <a:pt x="130175" y="366712"/>
                    <a:pt x="104775" y="355600"/>
                  </a:cubicBezTo>
                  <a:cubicBezTo>
                    <a:pt x="79375" y="344488"/>
                    <a:pt x="65088" y="354013"/>
                    <a:pt x="57150" y="365125"/>
                  </a:cubicBezTo>
                  <a:cubicBezTo>
                    <a:pt x="49213" y="376238"/>
                    <a:pt x="57150" y="422275"/>
                    <a:pt x="57150" y="422275"/>
                  </a:cubicBezTo>
                  <a:cubicBezTo>
                    <a:pt x="57150" y="438150"/>
                    <a:pt x="66675" y="454025"/>
                    <a:pt x="57150" y="460375"/>
                  </a:cubicBezTo>
                  <a:cubicBezTo>
                    <a:pt x="47625" y="466725"/>
                    <a:pt x="23812" y="463550"/>
                    <a:pt x="0" y="460375"/>
                  </a:cubicBezTo>
                </a:path>
              </a:pathLst>
            </a:custGeom>
            <a:ln w="1905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4572000" y="2771775"/>
              <a:ext cx="733425" cy="495300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RNA </a:t>
              </a:r>
              <a:r>
                <a:rPr lang="en-US" sz="1200" dirty="0" err="1" smtClean="0">
                  <a:solidFill>
                    <a:schemeClr val="tx1"/>
                  </a:solidFill>
                </a:rPr>
                <a:t>Pol</a:t>
              </a:r>
              <a:r>
                <a:rPr lang="en-US" sz="1200" dirty="0" smtClean="0">
                  <a:solidFill>
                    <a:schemeClr val="tx1"/>
                  </a:solidFill>
                </a:rPr>
                <a:t> II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572000" y="3629025"/>
              <a:ext cx="9968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Transcription</a:t>
              </a:r>
              <a:endParaRPr lang="en-US" sz="1200" dirty="0"/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>
              <a:off x="5543550" y="3781425"/>
              <a:ext cx="56197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2019300" y="2362200"/>
              <a:ext cx="18891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Reassembled </a:t>
              </a:r>
              <a:r>
                <a:rPr lang="en-US" sz="1200" dirty="0" err="1" smtClean="0"/>
                <a:t>Nucleosomes</a:t>
              </a:r>
              <a:endParaRPr lang="en-US" sz="1600" dirty="0"/>
            </a:p>
          </p:txBody>
        </p:sp>
        <p:grpSp>
          <p:nvGrpSpPr>
            <p:cNvPr id="20" name="Group 35"/>
            <p:cNvGrpSpPr/>
            <p:nvPr/>
          </p:nvGrpSpPr>
          <p:grpSpPr>
            <a:xfrm rot="21275995">
              <a:off x="2862481" y="2752727"/>
              <a:ext cx="623668" cy="609600"/>
              <a:chOff x="1814732" y="2667000"/>
              <a:chExt cx="623668" cy="609600"/>
            </a:xfrm>
          </p:grpSpPr>
          <p:sp>
            <p:nvSpPr>
              <p:cNvPr id="34" name="Octagon 33"/>
              <p:cNvSpPr/>
              <p:nvPr/>
            </p:nvSpPr>
            <p:spPr>
              <a:xfrm>
                <a:off x="1828800" y="2667000"/>
                <a:ext cx="609600" cy="609600"/>
              </a:xfrm>
              <a:prstGeom prst="octag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1814732" y="2996418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819275" y="2828925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39"/>
            <p:cNvGrpSpPr/>
            <p:nvPr/>
          </p:nvGrpSpPr>
          <p:grpSpPr>
            <a:xfrm rot="1093422">
              <a:off x="6510555" y="2705101"/>
              <a:ext cx="623668" cy="609600"/>
              <a:chOff x="1814732" y="2667000"/>
              <a:chExt cx="623668" cy="609600"/>
            </a:xfrm>
          </p:grpSpPr>
          <p:sp>
            <p:nvSpPr>
              <p:cNvPr id="31" name="Octagon 30"/>
              <p:cNvSpPr/>
              <p:nvPr/>
            </p:nvSpPr>
            <p:spPr>
              <a:xfrm>
                <a:off x="1828800" y="2667000"/>
                <a:ext cx="609600" cy="609600"/>
              </a:xfrm>
              <a:prstGeom prst="octagon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814732" y="2996418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819275" y="2828925"/>
                <a:ext cx="604911" cy="187570"/>
              </a:xfrm>
              <a:custGeom>
                <a:avLst/>
                <a:gdLst>
                  <a:gd name="connsiteX0" fmla="*/ 0 w 604911"/>
                  <a:gd name="connsiteY0" fmla="*/ 0 h 187570"/>
                  <a:gd name="connsiteX1" fmla="*/ 281354 w 604911"/>
                  <a:gd name="connsiteY1" fmla="*/ 168813 h 187570"/>
                  <a:gd name="connsiteX2" fmla="*/ 604911 w 604911"/>
                  <a:gd name="connsiteY2" fmla="*/ 112542 h 187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4911" h="187570">
                    <a:moveTo>
                      <a:pt x="0" y="0"/>
                    </a:moveTo>
                    <a:cubicBezTo>
                      <a:pt x="90268" y="75028"/>
                      <a:pt x="180536" y="150056"/>
                      <a:pt x="281354" y="168813"/>
                    </a:cubicBezTo>
                    <a:cubicBezTo>
                      <a:pt x="382172" y="187570"/>
                      <a:pt x="493541" y="150056"/>
                      <a:pt x="604911" y="112542"/>
                    </a:cubicBezTo>
                  </a:path>
                </a:pathLst>
              </a:cu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57"/>
            <p:cNvGrpSpPr/>
            <p:nvPr/>
          </p:nvGrpSpPr>
          <p:grpSpPr>
            <a:xfrm>
              <a:off x="1498504" y="2553563"/>
              <a:ext cx="330296" cy="331833"/>
              <a:chOff x="2546254" y="2914650"/>
              <a:chExt cx="330296" cy="236513"/>
            </a:xfrm>
          </p:grpSpPr>
          <p:cxnSp>
            <p:nvCxnSpPr>
              <p:cNvPr id="29" name="Straight Arrow Connector 28"/>
              <p:cNvCxnSpPr/>
              <p:nvPr/>
            </p:nvCxnSpPr>
            <p:spPr>
              <a:xfrm>
                <a:off x="2552700" y="2914650"/>
                <a:ext cx="323850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>
                <a:endCxn id="5" idx="2"/>
              </p:cNvCxnSpPr>
              <p:nvPr/>
            </p:nvCxnSpPr>
            <p:spPr>
              <a:xfrm rot="5400000">
                <a:off x="2431221" y="3029683"/>
                <a:ext cx="236513" cy="644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TextBox 22"/>
            <p:cNvSpPr txBox="1"/>
            <p:nvPr/>
          </p:nvSpPr>
          <p:spPr>
            <a:xfrm>
              <a:off x="1133475" y="2981325"/>
              <a:ext cx="73449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promoter</a:t>
              </a:r>
              <a:endParaRPr lang="en-US" sz="1050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819400" y="3390900"/>
              <a:ext cx="7344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/>
                <a:t>cryptic</a:t>
              </a:r>
            </a:p>
            <a:p>
              <a:r>
                <a:rPr lang="en-US" sz="1050" dirty="0" smtClean="0"/>
                <a:t>promoter</a:t>
              </a:r>
              <a:endParaRPr lang="en-US" sz="1050" dirty="0"/>
            </a:p>
          </p:txBody>
        </p:sp>
        <p:grpSp>
          <p:nvGrpSpPr>
            <p:cNvPr id="25" name="Group 61"/>
            <p:cNvGrpSpPr/>
            <p:nvPr/>
          </p:nvGrpSpPr>
          <p:grpSpPr>
            <a:xfrm>
              <a:off x="3165378" y="2744063"/>
              <a:ext cx="330296" cy="331833"/>
              <a:chOff x="2546254" y="2914650"/>
              <a:chExt cx="330296" cy="236513"/>
            </a:xfrm>
          </p:grpSpPr>
          <p:cxnSp>
            <p:nvCxnSpPr>
              <p:cNvPr id="27" name="Straight Arrow Connector 26"/>
              <p:cNvCxnSpPr/>
              <p:nvPr/>
            </p:nvCxnSpPr>
            <p:spPr>
              <a:xfrm>
                <a:off x="2552700" y="2914650"/>
                <a:ext cx="323850" cy="158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 rot="5400000">
                <a:off x="2431221" y="3029683"/>
                <a:ext cx="236513" cy="644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Rectangle 25"/>
            <p:cNvSpPr/>
            <p:nvPr/>
          </p:nvSpPr>
          <p:spPr>
            <a:xfrm rot="20530786">
              <a:off x="790575" y="2971801"/>
              <a:ext cx="600075" cy="1143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52400" y="1371600"/>
            <a:ext cx="4876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RNA </a:t>
            </a:r>
            <a:r>
              <a:rPr lang="en-US" sz="2000" dirty="0" err="1" smtClean="0"/>
              <a:t>Pol</a:t>
            </a:r>
            <a:r>
              <a:rPr lang="en-US" sz="2000" dirty="0" smtClean="0"/>
              <a:t> II is </a:t>
            </a:r>
            <a:r>
              <a:rPr lang="en-US" sz="2000" dirty="0" err="1" smtClean="0"/>
              <a:t>antisymetric</a:t>
            </a:r>
            <a:r>
              <a:rPr lang="en-US" sz="2000" dirty="0" smtClean="0"/>
              <a:t> 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can tell difference between sense and antisense.</a:t>
            </a:r>
            <a:endParaRPr lang="en-US" sz="2000" dirty="0" smtClean="0"/>
          </a:p>
          <a:p>
            <a:r>
              <a:rPr lang="en-US" sz="2000" dirty="0" smtClean="0"/>
              <a:t>Once force signature is established, we can input into library for SCM.</a:t>
            </a:r>
            <a:endParaRPr lang="en-US" sz="2000" dirty="0"/>
          </a:p>
        </p:txBody>
      </p:sp>
      <p:sp>
        <p:nvSpPr>
          <p:cNvPr id="50" name="TextBox 49"/>
          <p:cNvSpPr txBox="1"/>
          <p:nvPr/>
        </p:nvSpPr>
        <p:spPr>
          <a:xfrm>
            <a:off x="4267200" y="4800600"/>
            <a:ext cx="4267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Other Studies: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Promoter-proximal stalling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Initiation complex analysis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Understanding of stalling and termination behavior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More questions out there</a:t>
            </a:r>
            <a:endParaRPr lang="en-US" sz="2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Shotgun Chromatin Mapping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1219200"/>
            <a:ext cx="3581400" cy="5293757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 principle, very similar to SDM: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Unzip non-naked DNA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Pop off </a:t>
            </a:r>
            <a:r>
              <a:rPr lang="en-US" sz="2000" dirty="0" err="1" smtClean="0"/>
              <a:t>nucleosomes</a:t>
            </a:r>
            <a:r>
              <a:rPr lang="en-US" sz="2000" dirty="0" smtClean="0"/>
              <a:t> and polymerases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Allow DNA to </a:t>
            </a:r>
            <a:r>
              <a:rPr lang="en-US" sz="2000" dirty="0" err="1" smtClean="0"/>
              <a:t>reaneal</a:t>
            </a:r>
            <a:r>
              <a:rPr lang="en-US" sz="2000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Unzip naked DNA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Determine locations of popped proteins on DNA fragment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Determine location of fragment within genome using SDM library (Larry)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dirty="0" smtClean="0"/>
              <a:t>Perform several times to get precise locations of </a:t>
            </a:r>
            <a:r>
              <a:rPr lang="en-US" sz="2000" dirty="0" err="1" smtClean="0"/>
              <a:t>nucleosomes</a:t>
            </a:r>
            <a:r>
              <a:rPr lang="en-US" sz="2000" dirty="0" smtClean="0"/>
              <a:t> and polymerases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2971800" y="5791200"/>
            <a:ext cx="6019800" cy="457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933941" y="5791200"/>
            <a:ext cx="6133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High throughput for human genome adaptation</a:t>
            </a:r>
            <a:endParaRPr lang="en-US" sz="2400" dirty="0"/>
          </a:p>
        </p:txBody>
      </p:sp>
      <p:grpSp>
        <p:nvGrpSpPr>
          <p:cNvPr id="6" name="Group 5"/>
          <p:cNvGrpSpPr/>
          <p:nvPr/>
        </p:nvGrpSpPr>
        <p:grpSpPr>
          <a:xfrm>
            <a:off x="3352800" y="2057400"/>
            <a:ext cx="5314374" cy="3276600"/>
            <a:chOff x="5943600" y="2667000"/>
            <a:chExt cx="2819400" cy="1738313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2"/>
            <a:srcRect l="75727"/>
            <a:stretch>
              <a:fillRect/>
            </a:stretch>
          </p:blipFill>
          <p:spPr bwMode="auto">
            <a:xfrm>
              <a:off x="6400800" y="2667000"/>
              <a:ext cx="2344737" cy="17383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/>
            <a:srcRect l="70813" b="51781"/>
            <a:stretch>
              <a:fillRect/>
            </a:stretch>
          </p:blipFill>
          <p:spPr bwMode="auto">
            <a:xfrm>
              <a:off x="5943600" y="2667000"/>
              <a:ext cx="2819400" cy="83820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199"/>
          </a:xfrm>
        </p:spPr>
        <p:txBody>
          <a:bodyPr>
            <a:normAutofit/>
          </a:bodyPr>
          <a:lstStyle/>
          <a:p>
            <a:r>
              <a:rPr lang="en-US" dirty="0" smtClean="0"/>
              <a:t>Utilize SDM/SCM for cool stuff</a:t>
            </a:r>
          </a:p>
          <a:p>
            <a:pPr lvl="1"/>
            <a:r>
              <a:rPr lang="en-US" dirty="0" smtClean="0"/>
              <a:t>Detection of inversions, deletions, …</a:t>
            </a:r>
          </a:p>
          <a:p>
            <a:pPr lvl="1"/>
            <a:r>
              <a:rPr lang="en-US" dirty="0" smtClean="0"/>
              <a:t>Alternative Splicing</a:t>
            </a:r>
          </a:p>
          <a:p>
            <a:r>
              <a:rPr lang="en-US" dirty="0" smtClean="0"/>
              <a:t>Telomere Mapping</a:t>
            </a:r>
          </a:p>
          <a:p>
            <a:pPr lvl="1"/>
            <a:r>
              <a:rPr lang="en-US" dirty="0" smtClean="0"/>
              <a:t>Cancer research related</a:t>
            </a:r>
          </a:p>
          <a:p>
            <a:pPr lvl="1"/>
            <a:r>
              <a:rPr lang="en-US" dirty="0" smtClean="0"/>
              <a:t>Aging related</a:t>
            </a:r>
          </a:p>
          <a:p>
            <a:pPr lvl="1"/>
            <a:r>
              <a:rPr lang="en-US" dirty="0" smtClean="0"/>
              <a:t>Loaded with repeat sequences</a:t>
            </a:r>
          </a:p>
          <a:p>
            <a:pPr lvl="1"/>
            <a:r>
              <a:rPr lang="en-US" dirty="0" smtClean="0"/>
              <a:t>Lots can be done with OT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4876800" y="3048000"/>
            <a:ext cx="4114800" cy="1524000"/>
            <a:chOff x="533400" y="4267200"/>
            <a:chExt cx="4114800" cy="152400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/>
            <a:srcRect l="3725" t="4448" r="1281" b="77332"/>
            <a:stretch>
              <a:fillRect/>
            </a:stretch>
          </p:blipFill>
          <p:spPr bwMode="auto">
            <a:xfrm>
              <a:off x="685800" y="4267200"/>
              <a:ext cx="3886200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5"/>
            <p:cNvSpPr/>
            <p:nvPr/>
          </p:nvSpPr>
          <p:spPr>
            <a:xfrm>
              <a:off x="533400" y="4267200"/>
              <a:ext cx="4114800" cy="1524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791200" y="4800600"/>
            <a:ext cx="3200400" cy="1219200"/>
            <a:chOff x="4953000" y="4267200"/>
            <a:chExt cx="3200400" cy="12192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 l="5750" t="77439" r="23308" b="12539"/>
            <a:stretch>
              <a:fillRect/>
            </a:stretch>
          </p:blipFill>
          <p:spPr bwMode="auto">
            <a:xfrm>
              <a:off x="5105400" y="4419600"/>
              <a:ext cx="2902226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Rectangle 6"/>
            <p:cNvSpPr/>
            <p:nvPr/>
          </p:nvSpPr>
          <p:spPr>
            <a:xfrm>
              <a:off x="4953000" y="4267200"/>
              <a:ext cx="3200400" cy="12192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362200"/>
            <a:ext cx="8229600" cy="1143000"/>
          </a:xfrm>
        </p:spPr>
        <p:txBody>
          <a:bodyPr/>
          <a:lstStyle/>
          <a:p>
            <a:r>
              <a:rPr lang="en-US" dirty="0" smtClean="0"/>
              <a:t>Thanks for listening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3238500" y="4267200"/>
            <a:ext cx="2667000" cy="533400"/>
            <a:chOff x="3238500" y="4267200"/>
            <a:chExt cx="2667000" cy="533400"/>
          </a:xfrm>
        </p:grpSpPr>
        <p:sp>
          <p:nvSpPr>
            <p:cNvPr id="5" name="Rounded Rectangle 4"/>
            <p:cNvSpPr/>
            <p:nvPr/>
          </p:nvSpPr>
          <p:spPr>
            <a:xfrm>
              <a:off x="3238500" y="4267200"/>
              <a:ext cx="2667000" cy="5334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297741" y="4343400"/>
              <a:ext cx="25485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/>
                <a:t>Kochlab.blogspot.com</a:t>
              </a:r>
              <a:endParaRPr lang="en-US" sz="2000" b="1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31039" y="5105400"/>
            <a:ext cx="4681923" cy="64633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Openwetware.org/wiki/</a:t>
            </a:r>
            <a:r>
              <a:rPr lang="en-US" dirty="0" err="1" smtClean="0"/>
              <a:t>User:Anthony_Salvagno</a:t>
            </a:r>
            <a:endParaRPr lang="en-US" dirty="0" smtClean="0"/>
          </a:p>
          <a:p>
            <a:pPr algn="ctr"/>
            <a:r>
              <a:rPr lang="en-US" dirty="0" smtClean="0"/>
              <a:t>Openwetware.org/wiki/</a:t>
            </a:r>
            <a:r>
              <a:rPr lang="en-US" dirty="0" err="1" smtClean="0"/>
              <a:t>Koch_Lab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pPr>
              <a:buNone/>
            </a:pPr>
            <a:r>
              <a:rPr lang="en-US" sz="2800" dirty="0" err="1" smtClean="0"/>
              <a:t>KochLab</a:t>
            </a:r>
            <a:r>
              <a:rPr lang="en-US" sz="2800" dirty="0" smtClean="0"/>
              <a:t> Guys</a:t>
            </a:r>
          </a:p>
          <a:p>
            <a:r>
              <a:rPr lang="en-US" sz="2000" dirty="0" smtClean="0"/>
              <a:t>Steve Koch – Lab Don</a:t>
            </a:r>
          </a:p>
          <a:p>
            <a:r>
              <a:rPr lang="en-US" sz="2000" dirty="0" smtClean="0"/>
              <a:t>Larry Herskowitz – programmer guy</a:t>
            </a:r>
          </a:p>
          <a:p>
            <a:r>
              <a:rPr lang="en-US" sz="2000" dirty="0" smtClean="0"/>
              <a:t>Andy Maloney – optics Guy</a:t>
            </a:r>
          </a:p>
          <a:p>
            <a:r>
              <a:rPr lang="en-US" sz="2000" dirty="0" err="1" smtClean="0"/>
              <a:t>Linh</a:t>
            </a:r>
            <a:r>
              <a:rPr lang="en-US" sz="2000" dirty="0" smtClean="0"/>
              <a:t> Le –undergrad guy</a:t>
            </a:r>
          </a:p>
          <a:p>
            <a:r>
              <a:rPr lang="en-US" sz="2000" dirty="0" err="1" smtClean="0"/>
              <a:t>Nas</a:t>
            </a:r>
            <a:r>
              <a:rPr lang="en-US" sz="2000" dirty="0" smtClean="0"/>
              <a:t> </a:t>
            </a:r>
            <a:r>
              <a:rPr lang="en-US" sz="2000" dirty="0" err="1" smtClean="0"/>
              <a:t>Manole</a:t>
            </a:r>
            <a:r>
              <a:rPr lang="en-US" sz="2000" dirty="0" smtClean="0"/>
              <a:t> – undergrad guy</a:t>
            </a:r>
          </a:p>
          <a:p>
            <a:r>
              <a:rPr lang="en-US" sz="2000" dirty="0" smtClean="0"/>
              <a:t>Brandon Beck – former biology guy</a:t>
            </a:r>
            <a:endParaRPr lang="en-US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724400" y="1600200"/>
            <a:ext cx="411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48200" y="1600200"/>
            <a:ext cx="411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Osley Lab People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Mary Ann Osley – head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honcho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Kelly Trujillo – mentor guy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sz="20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dirty="0" smtClean="0"/>
              <a:t>Another Awesome Person</a:t>
            </a:r>
            <a:endParaRPr lang="en-US" sz="28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Susan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Atlas – got us a kick ass grant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 descr="kochlab_logo_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4419600"/>
            <a:ext cx="5629128" cy="237764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3505200" cy="1143000"/>
          </a:xfrm>
        </p:spPr>
        <p:txBody>
          <a:bodyPr/>
          <a:lstStyle/>
          <a:p>
            <a:r>
              <a:rPr lang="en-US" dirty="0" smtClean="0"/>
              <a:t>Last Time…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152400" y="1676400"/>
            <a:ext cx="2286000" cy="3733800"/>
            <a:chOff x="76200" y="1143000"/>
            <a:chExt cx="2286000" cy="3733800"/>
          </a:xfrm>
        </p:grpSpPr>
        <p:grpSp>
          <p:nvGrpSpPr>
            <p:cNvPr id="9" name="Group 8"/>
            <p:cNvGrpSpPr/>
            <p:nvPr/>
          </p:nvGrpSpPr>
          <p:grpSpPr>
            <a:xfrm>
              <a:off x="228600" y="1143000"/>
              <a:ext cx="2080121" cy="3716248"/>
              <a:chOff x="3276600" y="609600"/>
              <a:chExt cx="2978290" cy="5320874"/>
            </a:xfrm>
          </p:grpSpPr>
          <p:sp>
            <p:nvSpPr>
              <p:cNvPr id="4" name="Subtitle 2"/>
              <p:cNvSpPr txBox="1">
                <a:spLocks/>
              </p:cNvSpPr>
              <p:nvPr/>
            </p:nvSpPr>
            <p:spPr>
              <a:xfrm>
                <a:off x="4267200" y="3914775"/>
                <a:ext cx="1981200" cy="83820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25000" lnSpcReduction="20000"/>
              </a:bodyPr>
              <a:lstStyle/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The American Science Classic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Revised and Expanded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With Over 4,500 Experiments</a:t>
                </a:r>
              </a:p>
              <a:p>
                <a:pPr marL="342900" marR="0" lvl="0" indent="-34290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Char char="•"/>
                  <a:tabLst/>
                  <a:defRPr/>
                </a:pPr>
                <a:r>
                  <a:rPr kumimoji="0" lang="en-US" sz="3200" b="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tx2">
                        <a:lumMod val="75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And 1,000 Informative Illustrations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>
                      <a:lumMod val="7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3276600" y="609600"/>
                <a:ext cx="2978290" cy="3966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</a:rPr>
                  <a:t>THE ALL-PURPOSE KOCHBOOK</a:t>
                </a:r>
                <a:endParaRPr lang="en-US" sz="1200" dirty="0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pic>
            <p:nvPicPr>
              <p:cNvPr id="6" name="Picture 5" descr="joy.pn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352800" y="1019175"/>
                <a:ext cx="2352675" cy="4086225"/>
              </a:xfrm>
              <a:prstGeom prst="rect">
                <a:avLst/>
              </a:prstGeom>
            </p:spPr>
          </p:pic>
          <p:sp>
            <p:nvSpPr>
              <p:cNvPr id="7" name="TextBox 6"/>
              <p:cNvSpPr txBox="1"/>
              <p:nvPr/>
            </p:nvSpPr>
            <p:spPr>
              <a:xfrm>
                <a:off x="4038600" y="3076575"/>
                <a:ext cx="2057400" cy="91440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</a:rPr>
                  <a:t>OF</a:t>
                </a:r>
              </a:p>
              <a:p>
                <a:r>
                  <a:rPr lang="en-US" dirty="0" smtClean="0">
                    <a:solidFill>
                      <a:schemeClr val="tx2">
                        <a:lumMod val="75000"/>
                      </a:schemeClr>
                    </a:solidFill>
                  </a:rPr>
                  <a:t>KOCHING</a:t>
                </a: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3276600" y="5269468"/>
                <a:ext cx="2515219" cy="6610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just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Calibri" pitchFamily="34" charset="0"/>
                  </a:rPr>
                  <a:t>by ANTHONY SALVAGNO </a:t>
                </a:r>
              </a:p>
              <a:p>
                <a:pPr algn="just"/>
                <a:r>
                  <a:rPr lang="en-US" sz="1200" dirty="0" smtClean="0">
                    <a:solidFill>
                      <a:schemeClr val="tx2">
                        <a:lumMod val="75000"/>
                      </a:schemeClr>
                    </a:solidFill>
                    <a:latin typeface="Calibri" pitchFamily="34" charset="0"/>
                  </a:rPr>
                  <a:t>and KOCHLAB</a:t>
                </a:r>
                <a:endParaRPr lang="en-US" sz="1200" dirty="0">
                  <a:solidFill>
                    <a:schemeClr val="tx2">
                      <a:lumMod val="75000"/>
                    </a:schemeClr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10" name="Rounded Rectangle 9"/>
            <p:cNvSpPr/>
            <p:nvPr/>
          </p:nvSpPr>
          <p:spPr>
            <a:xfrm>
              <a:off x="76200" y="1143000"/>
              <a:ext cx="2286000" cy="3733800"/>
            </a:xfrm>
            <a:prstGeom prst="roundRect">
              <a:avLst>
                <a:gd name="adj" fmla="val 8052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743200" y="4648200"/>
            <a:ext cx="6172200" cy="1600200"/>
            <a:chOff x="2514600" y="1219200"/>
            <a:chExt cx="6172200" cy="1600200"/>
          </a:xfrm>
        </p:grpSpPr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90799" y="1268857"/>
              <a:ext cx="1507426" cy="150742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4"/>
            <a:srcRect l="35161"/>
            <a:stretch>
              <a:fillRect/>
            </a:stretch>
          </p:blipFill>
          <p:spPr bwMode="auto">
            <a:xfrm>
              <a:off x="4038600" y="1371600"/>
              <a:ext cx="4572000" cy="127450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6" name="Rectangle 15"/>
            <p:cNvSpPr/>
            <p:nvPr/>
          </p:nvSpPr>
          <p:spPr>
            <a:xfrm>
              <a:off x="2514600" y="1219200"/>
              <a:ext cx="6172200" cy="16002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276600" y="1066800"/>
            <a:ext cx="2819400" cy="2895600"/>
            <a:chOff x="3962400" y="3048000"/>
            <a:chExt cx="2819400" cy="2895600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62400" y="3048000"/>
              <a:ext cx="2819400" cy="2854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9" name="Rectangle 18"/>
            <p:cNvSpPr/>
            <p:nvPr/>
          </p:nvSpPr>
          <p:spPr>
            <a:xfrm>
              <a:off x="3962400" y="3048000"/>
              <a:ext cx="2819400" cy="28956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Straight Arrow Connector 25"/>
          <p:cNvCxnSpPr/>
          <p:nvPr/>
        </p:nvCxnSpPr>
        <p:spPr>
          <a:xfrm>
            <a:off x="2514600" y="2286000"/>
            <a:ext cx="6096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rot="16200000" flipH="1">
            <a:off x="2514600" y="3962400"/>
            <a:ext cx="533400" cy="5334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rot="5400000">
            <a:off x="4496594" y="4342606"/>
            <a:ext cx="4572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248400" y="1293674"/>
            <a:ext cx="259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Recap: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Prototype optical tweezers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Chromatin biology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Prelude to Shotgun DNA Mapping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096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	Before 				After</a:t>
            </a:r>
            <a:endParaRPr lang="en-US" sz="3200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1676003" y="3657997"/>
            <a:ext cx="563959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Picture 78" descr="red laser setu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3281929"/>
            <a:ext cx="4666172" cy="3042671"/>
          </a:xfrm>
          <a:prstGeom prst="rect">
            <a:avLst/>
          </a:prstGeom>
        </p:spPr>
      </p:pic>
      <p:pic>
        <p:nvPicPr>
          <p:cNvPr id="80" name="Picture 79" descr="laser setu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036" y="3221282"/>
            <a:ext cx="4236364" cy="3179518"/>
          </a:xfrm>
          <a:prstGeom prst="rect">
            <a:avLst/>
          </a:prstGeom>
        </p:spPr>
      </p:pic>
      <p:sp>
        <p:nvSpPr>
          <p:cNvPr id="81" name="TextBox 80"/>
          <p:cNvSpPr txBox="1"/>
          <p:nvPr/>
        </p:nvSpPr>
        <p:spPr>
          <a:xfrm>
            <a:off x="228600" y="1600200"/>
            <a:ext cx="30514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Green (532nm) Laser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Unstable Beam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Successful Trapping </a:t>
            </a:r>
            <a:r>
              <a:rPr lang="en-US" sz="2400" dirty="0" smtClean="0">
                <a:sym typeface="Wingdings" pitchFamily="2" charset="2"/>
              </a:rPr>
              <a:t></a:t>
            </a:r>
            <a:endParaRPr lang="en-US" sz="2400" dirty="0"/>
          </a:p>
        </p:txBody>
      </p:sp>
      <p:sp>
        <p:nvSpPr>
          <p:cNvPr id="82" name="TextBox 81"/>
          <p:cNvSpPr txBox="1"/>
          <p:nvPr/>
        </p:nvSpPr>
        <p:spPr>
          <a:xfrm>
            <a:off x="4953000" y="1402140"/>
            <a:ext cx="33606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Red (690nm) laser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</a:t>
            </a:r>
            <a:r>
              <a:rPr lang="en-US" sz="2400" dirty="0" smtClean="0"/>
              <a:t>Built from components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More adaptable system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Unsuccessful trapping </a:t>
            </a:r>
            <a:r>
              <a:rPr lang="en-US" sz="2400" dirty="0" smtClean="0">
                <a:sym typeface="Wingdings" pitchFamily="2" charset="2"/>
              </a:rPr>
              <a:t></a:t>
            </a:r>
            <a:endParaRPr lang="en-US" sz="2400" dirty="0"/>
          </a:p>
        </p:txBody>
      </p:sp>
      <p:sp>
        <p:nvSpPr>
          <p:cNvPr id="84" name="TextBox 83"/>
          <p:cNvSpPr txBox="1"/>
          <p:nvPr/>
        </p:nvSpPr>
        <p:spPr>
          <a:xfrm>
            <a:off x="1880366" y="152400"/>
            <a:ext cx="53832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Optical </a:t>
            </a:r>
            <a:r>
              <a:rPr lang="en-US" sz="4000" dirty="0" err="1" smtClean="0"/>
              <a:t>Tweezer</a:t>
            </a:r>
            <a:r>
              <a:rPr lang="en-US" sz="4000" dirty="0" smtClean="0"/>
              <a:t> Progress</a:t>
            </a:r>
            <a:endParaRPr lang="en-US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768750" y="152400"/>
            <a:ext cx="4753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Biological Background</a:t>
            </a:r>
            <a:endParaRPr lang="en-US" sz="4000" dirty="0"/>
          </a:p>
        </p:txBody>
      </p:sp>
      <p:pic>
        <p:nvPicPr>
          <p:cNvPr id="12" name="Picture 8" descr="ch4f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676650"/>
            <a:ext cx="3371850" cy="2495550"/>
          </a:xfrm>
          <a:prstGeom prst="rect">
            <a:avLst/>
          </a:prstGeom>
          <a:noFill/>
        </p:spPr>
      </p:pic>
      <p:pic>
        <p:nvPicPr>
          <p:cNvPr id="13" name="Picture 6" descr="ch4f5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295400"/>
            <a:ext cx="3429000" cy="5076825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4343400" y="1143000"/>
            <a:ext cx="4495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DNA is important to a lot of processes in the cell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Histones</a:t>
            </a:r>
            <a:r>
              <a:rPr lang="en-US" dirty="0" smtClean="0"/>
              <a:t> compact DNA for storage and regulation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Histone</a:t>
            </a:r>
            <a:r>
              <a:rPr lang="en-US" dirty="0" smtClean="0"/>
              <a:t> </a:t>
            </a:r>
            <a:r>
              <a:rPr lang="en-US" dirty="0" err="1" smtClean="0"/>
              <a:t>remodification</a:t>
            </a:r>
            <a:r>
              <a:rPr lang="en-US" dirty="0" smtClean="0"/>
              <a:t> needed for control of cellular processes like: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Protein synthesis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replication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Biological Progress (Before)</a:t>
            </a:r>
            <a:endParaRPr lang="en-US" sz="40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" y="5205412"/>
            <a:ext cx="8763000" cy="1576388"/>
          </a:xfrm>
          <a:prstGeom prst="rect">
            <a:avLst/>
          </a:prstGeom>
          <a:noFill/>
        </p:spPr>
      </p:pic>
      <p:pic>
        <p:nvPicPr>
          <p:cNvPr id="5" name="Picture 276" descr="Highlighted I-sceI site on Plasmid from Korber pap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276600"/>
            <a:ext cx="2390178" cy="197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62400" y="4953000"/>
            <a:ext cx="2829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(not same picture as earlier)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191000" y="1676400"/>
            <a:ext cx="4724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Focus on </a:t>
            </a:r>
            <a:r>
              <a:rPr lang="en-US" dirty="0" err="1" smtClean="0"/>
              <a:t>histone</a:t>
            </a:r>
            <a:r>
              <a:rPr lang="en-US" dirty="0" smtClean="0"/>
              <a:t> remodeling using optical tweezers</a:t>
            </a:r>
          </a:p>
          <a:p>
            <a:pPr>
              <a:buFont typeface="Arial" pitchFamily="34" charset="0"/>
              <a:buChar char="•"/>
            </a:pPr>
            <a:r>
              <a:rPr lang="en-US" dirty="0" err="1" smtClean="0"/>
              <a:t>Shundrovsky</a:t>
            </a:r>
            <a:r>
              <a:rPr lang="en-US" dirty="0" smtClean="0"/>
              <a:t> et al. proved </a:t>
            </a:r>
            <a:r>
              <a:rPr lang="en-US" dirty="0" err="1" smtClean="0"/>
              <a:t>nucleosome</a:t>
            </a:r>
            <a:r>
              <a:rPr lang="en-US" dirty="0" smtClean="0"/>
              <a:t> location can be found (resolution of 3bp)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We want to map </a:t>
            </a:r>
            <a:r>
              <a:rPr lang="en-US" dirty="0" err="1" smtClean="0"/>
              <a:t>nucleosome</a:t>
            </a:r>
            <a:r>
              <a:rPr lang="en-US" dirty="0" smtClean="0"/>
              <a:t> locations throughout a gene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Use PHO5 gene because well documented locations (proof of principle)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Getting Chromatin from yeast cells prove to be very difficult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 l="49103" t="11115" b="17751"/>
          <a:stretch>
            <a:fillRect/>
          </a:stretch>
        </p:blipFill>
        <p:spPr bwMode="auto">
          <a:xfrm>
            <a:off x="0" y="838200"/>
            <a:ext cx="3384901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Biological Progress (After)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933813"/>
            <a:ext cx="41910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New Aims: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Shotgun DNA Mapping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Unzipping of RNA during elongation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Shotgun Chromatin Mapping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Telomere Analysis</a:t>
            </a:r>
          </a:p>
          <a:p>
            <a:pPr>
              <a:buFont typeface="Arial" pitchFamily="34" charset="0"/>
              <a:buChar char="•"/>
            </a:pPr>
            <a:endParaRPr lang="en-US" sz="2400" dirty="0"/>
          </a:p>
          <a:p>
            <a:r>
              <a:rPr lang="en-US" sz="2400" dirty="0" smtClean="0"/>
              <a:t>ALL UTILIZING OT!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2133599"/>
            <a:ext cx="2362201" cy="23622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Shotgun DNA Mapping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4460" t="27892" r="18484" b="8993"/>
          <a:stretch>
            <a:fillRect/>
          </a:stretch>
        </p:blipFill>
        <p:spPr bwMode="auto">
          <a:xfrm>
            <a:off x="0" y="1447800"/>
            <a:ext cx="9144000" cy="5107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2667000" y="2743200"/>
            <a:ext cx="2568575" cy="1309615"/>
            <a:chOff x="137" y="442"/>
            <a:chExt cx="2434" cy="1241"/>
          </a:xfrm>
        </p:grpSpPr>
        <p:pic>
          <p:nvPicPr>
            <p:cNvPr id="6" name="Picture 3" descr="Unzipping Diagram Shor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0" y="442"/>
              <a:ext cx="2401" cy="1241"/>
            </a:xfrm>
            <a:prstGeom prst="rect">
              <a:avLst/>
            </a:prstGeom>
            <a:noFill/>
          </p:spPr>
        </p:pic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137" y="1315"/>
              <a:ext cx="187" cy="21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Times New Roman" pitchFamily="18" charset="0"/>
                </a:rPr>
                <a:t>F</a:t>
              </a:r>
              <a:endParaRPr lang="en-US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 flipV="1">
              <a:off x="1714" y="699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flipV="1">
              <a:off x="300" y="1304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912" y="578"/>
              <a:ext cx="18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chemeClr val="tx1"/>
                  </a:solidFill>
                  <a:latin typeface="Times New Roman" pitchFamily="18" charset="0"/>
                </a:rPr>
                <a:t>F</a:t>
              </a:r>
              <a:endParaRPr lang="en-US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Extraction of DNA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52400" y="2630269"/>
            <a:ext cx="1600200" cy="16002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plasmid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76200" y="2554069"/>
            <a:ext cx="1740794" cy="1704304"/>
          </a:xfrm>
          <a:custGeom>
            <a:avLst/>
            <a:gdLst>
              <a:gd name="connsiteX0" fmla="*/ 596721 w 1740794"/>
              <a:gd name="connsiteY0" fmla="*/ 191036 h 1704304"/>
              <a:gd name="connsiteX1" fmla="*/ 686873 w 1740794"/>
              <a:gd name="connsiteY1" fmla="*/ 10732 h 1704304"/>
              <a:gd name="connsiteX2" fmla="*/ 905814 w 1740794"/>
              <a:gd name="connsiteY2" fmla="*/ 126642 h 1704304"/>
              <a:gd name="connsiteX3" fmla="*/ 1163391 w 1740794"/>
              <a:gd name="connsiteY3" fmla="*/ 62248 h 1704304"/>
              <a:gd name="connsiteX4" fmla="*/ 1369453 w 1740794"/>
              <a:gd name="connsiteY4" fmla="*/ 281189 h 1704304"/>
              <a:gd name="connsiteX5" fmla="*/ 1601273 w 1740794"/>
              <a:gd name="connsiteY5" fmla="*/ 358462 h 1704304"/>
              <a:gd name="connsiteX6" fmla="*/ 1588394 w 1740794"/>
              <a:gd name="connsiteY6" fmla="*/ 731949 h 1704304"/>
              <a:gd name="connsiteX7" fmla="*/ 1730062 w 1740794"/>
              <a:gd name="connsiteY7" fmla="*/ 1015284 h 1704304"/>
              <a:gd name="connsiteX8" fmla="*/ 1524000 w 1740794"/>
              <a:gd name="connsiteY8" fmla="*/ 1208467 h 1704304"/>
              <a:gd name="connsiteX9" fmla="*/ 1485363 w 1740794"/>
              <a:gd name="connsiteY9" fmla="*/ 1530439 h 1704304"/>
              <a:gd name="connsiteX10" fmla="*/ 1111876 w 1740794"/>
              <a:gd name="connsiteY10" fmla="*/ 1543318 h 1704304"/>
              <a:gd name="connsiteX11" fmla="*/ 867177 w 1740794"/>
              <a:gd name="connsiteY11" fmla="*/ 1697865 h 1704304"/>
              <a:gd name="connsiteX12" fmla="*/ 635358 w 1740794"/>
              <a:gd name="connsiteY12" fmla="*/ 1504682 h 1704304"/>
              <a:gd name="connsiteX13" fmla="*/ 300507 w 1740794"/>
              <a:gd name="connsiteY13" fmla="*/ 1530439 h 1704304"/>
              <a:gd name="connsiteX14" fmla="*/ 197476 w 1740794"/>
              <a:gd name="connsiteY14" fmla="*/ 1350135 h 1704304"/>
              <a:gd name="connsiteX15" fmla="*/ 197476 w 1740794"/>
              <a:gd name="connsiteY15" fmla="*/ 1105436 h 1704304"/>
              <a:gd name="connsiteX16" fmla="*/ 4293 w 1740794"/>
              <a:gd name="connsiteY16" fmla="*/ 938011 h 1704304"/>
              <a:gd name="connsiteX17" fmla="*/ 171718 w 1740794"/>
              <a:gd name="connsiteY17" fmla="*/ 641797 h 1704304"/>
              <a:gd name="connsiteX18" fmla="*/ 133081 w 1740794"/>
              <a:gd name="connsiteY18" fmla="*/ 358462 h 1704304"/>
              <a:gd name="connsiteX19" fmla="*/ 313386 w 1740794"/>
              <a:gd name="connsiteY19" fmla="*/ 332704 h 1704304"/>
              <a:gd name="connsiteX20" fmla="*/ 416417 w 1740794"/>
              <a:gd name="connsiteY20" fmla="*/ 113763 h 1704304"/>
              <a:gd name="connsiteX21" fmla="*/ 596721 w 1740794"/>
              <a:gd name="connsiteY21" fmla="*/ 191036 h 170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40794" h="1704304">
                <a:moveTo>
                  <a:pt x="596721" y="191036"/>
                </a:moveTo>
                <a:cubicBezTo>
                  <a:pt x="641797" y="173864"/>
                  <a:pt x="635358" y="21464"/>
                  <a:pt x="686873" y="10732"/>
                </a:cubicBezTo>
                <a:cubicBezTo>
                  <a:pt x="738388" y="0"/>
                  <a:pt x="826394" y="118056"/>
                  <a:pt x="905814" y="126642"/>
                </a:cubicBezTo>
                <a:cubicBezTo>
                  <a:pt x="985234" y="135228"/>
                  <a:pt x="1086118" y="36490"/>
                  <a:pt x="1163391" y="62248"/>
                </a:cubicBezTo>
                <a:cubicBezTo>
                  <a:pt x="1240664" y="88006"/>
                  <a:pt x="1296473" y="231820"/>
                  <a:pt x="1369453" y="281189"/>
                </a:cubicBezTo>
                <a:cubicBezTo>
                  <a:pt x="1442433" y="330558"/>
                  <a:pt x="1564783" y="283335"/>
                  <a:pt x="1601273" y="358462"/>
                </a:cubicBezTo>
                <a:cubicBezTo>
                  <a:pt x="1637763" y="433589"/>
                  <a:pt x="1566929" y="622479"/>
                  <a:pt x="1588394" y="731949"/>
                </a:cubicBezTo>
                <a:cubicBezTo>
                  <a:pt x="1609859" y="841419"/>
                  <a:pt x="1740794" y="935864"/>
                  <a:pt x="1730062" y="1015284"/>
                </a:cubicBezTo>
                <a:cubicBezTo>
                  <a:pt x="1719330" y="1094704"/>
                  <a:pt x="1564783" y="1122608"/>
                  <a:pt x="1524000" y="1208467"/>
                </a:cubicBezTo>
                <a:cubicBezTo>
                  <a:pt x="1483217" y="1294326"/>
                  <a:pt x="1554050" y="1474631"/>
                  <a:pt x="1485363" y="1530439"/>
                </a:cubicBezTo>
                <a:cubicBezTo>
                  <a:pt x="1416676" y="1586247"/>
                  <a:pt x="1214907" y="1515414"/>
                  <a:pt x="1111876" y="1543318"/>
                </a:cubicBezTo>
                <a:cubicBezTo>
                  <a:pt x="1008845" y="1571222"/>
                  <a:pt x="946597" y="1704304"/>
                  <a:pt x="867177" y="1697865"/>
                </a:cubicBezTo>
                <a:cubicBezTo>
                  <a:pt x="787757" y="1691426"/>
                  <a:pt x="729803" y="1532586"/>
                  <a:pt x="635358" y="1504682"/>
                </a:cubicBezTo>
                <a:cubicBezTo>
                  <a:pt x="540913" y="1476778"/>
                  <a:pt x="373487" y="1556197"/>
                  <a:pt x="300507" y="1530439"/>
                </a:cubicBezTo>
                <a:cubicBezTo>
                  <a:pt x="227527" y="1504681"/>
                  <a:pt x="214648" y="1420969"/>
                  <a:pt x="197476" y="1350135"/>
                </a:cubicBezTo>
                <a:cubicBezTo>
                  <a:pt x="180304" y="1279301"/>
                  <a:pt x="229673" y="1174123"/>
                  <a:pt x="197476" y="1105436"/>
                </a:cubicBezTo>
                <a:cubicBezTo>
                  <a:pt x="165279" y="1036749"/>
                  <a:pt x="8586" y="1015284"/>
                  <a:pt x="4293" y="938011"/>
                </a:cubicBezTo>
                <a:cubicBezTo>
                  <a:pt x="0" y="860738"/>
                  <a:pt x="150253" y="738389"/>
                  <a:pt x="171718" y="641797"/>
                </a:cubicBezTo>
                <a:cubicBezTo>
                  <a:pt x="193183" y="545206"/>
                  <a:pt x="109470" y="409978"/>
                  <a:pt x="133081" y="358462"/>
                </a:cubicBezTo>
                <a:cubicBezTo>
                  <a:pt x="156692" y="306947"/>
                  <a:pt x="266163" y="373487"/>
                  <a:pt x="313386" y="332704"/>
                </a:cubicBezTo>
                <a:cubicBezTo>
                  <a:pt x="360609" y="291921"/>
                  <a:pt x="367048" y="137374"/>
                  <a:pt x="416417" y="113763"/>
                </a:cubicBezTo>
                <a:cubicBezTo>
                  <a:pt x="465786" y="90152"/>
                  <a:pt x="551645" y="208208"/>
                  <a:pt x="596721" y="191036"/>
                </a:cubicBezTo>
                <a:close/>
              </a:path>
            </a:pathLst>
          </a:custGeom>
          <a:noFill/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026794" y="3392269"/>
            <a:ext cx="46900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8200" y="3288268"/>
            <a:ext cx="2514600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4648200" y="3153040"/>
            <a:ext cx="2356834" cy="240406"/>
          </a:xfrm>
          <a:custGeom>
            <a:avLst/>
            <a:gdLst>
              <a:gd name="connsiteX0" fmla="*/ 0 w 2356834"/>
              <a:gd name="connsiteY0" fmla="*/ 51515 h 240406"/>
              <a:gd name="connsiteX1" fmla="*/ 218941 w 2356834"/>
              <a:gd name="connsiteY1" fmla="*/ 206062 h 240406"/>
              <a:gd name="connsiteX2" fmla="*/ 373487 w 2356834"/>
              <a:gd name="connsiteY2" fmla="*/ 51515 h 240406"/>
              <a:gd name="connsiteX3" fmla="*/ 618186 w 2356834"/>
              <a:gd name="connsiteY3" fmla="*/ 231820 h 240406"/>
              <a:gd name="connsiteX4" fmla="*/ 798490 w 2356834"/>
              <a:gd name="connsiteY4" fmla="*/ 51515 h 240406"/>
              <a:gd name="connsiteX5" fmla="*/ 991673 w 2356834"/>
              <a:gd name="connsiteY5" fmla="*/ 231820 h 240406"/>
              <a:gd name="connsiteX6" fmla="*/ 1171977 w 2356834"/>
              <a:gd name="connsiteY6" fmla="*/ 38636 h 240406"/>
              <a:gd name="connsiteX7" fmla="*/ 1365160 w 2356834"/>
              <a:gd name="connsiteY7" fmla="*/ 231820 h 240406"/>
              <a:gd name="connsiteX8" fmla="*/ 1519707 w 2356834"/>
              <a:gd name="connsiteY8" fmla="*/ 0 h 240406"/>
              <a:gd name="connsiteX9" fmla="*/ 1725769 w 2356834"/>
              <a:gd name="connsiteY9" fmla="*/ 231820 h 240406"/>
              <a:gd name="connsiteX10" fmla="*/ 1918952 w 2356834"/>
              <a:gd name="connsiteY10" fmla="*/ 51515 h 240406"/>
              <a:gd name="connsiteX11" fmla="*/ 2112135 w 2356834"/>
              <a:gd name="connsiteY11" fmla="*/ 206062 h 240406"/>
              <a:gd name="connsiteX12" fmla="*/ 2292439 w 2356834"/>
              <a:gd name="connsiteY12" fmla="*/ 64394 h 240406"/>
              <a:gd name="connsiteX13" fmla="*/ 2356834 w 2356834"/>
              <a:gd name="connsiteY13" fmla="*/ 193183 h 240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56834" h="240406">
                <a:moveTo>
                  <a:pt x="0" y="51515"/>
                </a:moveTo>
                <a:cubicBezTo>
                  <a:pt x="78346" y="128788"/>
                  <a:pt x="156693" y="206062"/>
                  <a:pt x="218941" y="206062"/>
                </a:cubicBezTo>
                <a:cubicBezTo>
                  <a:pt x="281189" y="206062"/>
                  <a:pt x="306946" y="47222"/>
                  <a:pt x="373487" y="51515"/>
                </a:cubicBezTo>
                <a:cubicBezTo>
                  <a:pt x="440028" y="55808"/>
                  <a:pt x="547352" y="231820"/>
                  <a:pt x="618186" y="231820"/>
                </a:cubicBezTo>
                <a:cubicBezTo>
                  <a:pt x="689020" y="231820"/>
                  <a:pt x="736242" y="51515"/>
                  <a:pt x="798490" y="51515"/>
                </a:cubicBezTo>
                <a:cubicBezTo>
                  <a:pt x="860738" y="51515"/>
                  <a:pt x="929425" y="233966"/>
                  <a:pt x="991673" y="231820"/>
                </a:cubicBezTo>
                <a:cubicBezTo>
                  <a:pt x="1053921" y="229674"/>
                  <a:pt x="1109729" y="38636"/>
                  <a:pt x="1171977" y="38636"/>
                </a:cubicBezTo>
                <a:cubicBezTo>
                  <a:pt x="1234225" y="38636"/>
                  <a:pt x="1307205" y="238259"/>
                  <a:pt x="1365160" y="231820"/>
                </a:cubicBezTo>
                <a:cubicBezTo>
                  <a:pt x="1423115" y="225381"/>
                  <a:pt x="1459606" y="0"/>
                  <a:pt x="1519707" y="0"/>
                </a:cubicBezTo>
                <a:cubicBezTo>
                  <a:pt x="1579808" y="0"/>
                  <a:pt x="1659228" y="223234"/>
                  <a:pt x="1725769" y="231820"/>
                </a:cubicBezTo>
                <a:cubicBezTo>
                  <a:pt x="1792310" y="240406"/>
                  <a:pt x="1854558" y="55808"/>
                  <a:pt x="1918952" y="51515"/>
                </a:cubicBezTo>
                <a:cubicBezTo>
                  <a:pt x="1983346" y="47222"/>
                  <a:pt x="2049887" y="203916"/>
                  <a:pt x="2112135" y="206062"/>
                </a:cubicBezTo>
                <a:cubicBezTo>
                  <a:pt x="2174383" y="208208"/>
                  <a:pt x="2251656" y="66540"/>
                  <a:pt x="2292439" y="64394"/>
                </a:cubicBezTo>
                <a:cubicBezTo>
                  <a:pt x="2333222" y="62248"/>
                  <a:pt x="2345028" y="127715"/>
                  <a:pt x="2356834" y="193183"/>
                </a:cubicBezTo>
              </a:path>
            </a:pathLst>
          </a:custGeom>
          <a:ln w="317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800600" y="351686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linearized</a:t>
            </a:r>
            <a:r>
              <a:rPr lang="en-US" dirty="0" smtClean="0"/>
              <a:t> plasmid</a:t>
            </a:r>
            <a:endParaRPr lang="en-US" dirty="0"/>
          </a:p>
        </p:txBody>
      </p:sp>
      <p:sp>
        <p:nvSpPr>
          <p:cNvPr id="11" name="Freeform 10"/>
          <p:cNvSpPr/>
          <p:nvPr/>
        </p:nvSpPr>
        <p:spPr>
          <a:xfrm>
            <a:off x="2807594" y="2822138"/>
            <a:ext cx="1085025" cy="772733"/>
          </a:xfrm>
          <a:custGeom>
            <a:avLst/>
            <a:gdLst>
              <a:gd name="connsiteX0" fmla="*/ 0 w 1085025"/>
              <a:gd name="connsiteY0" fmla="*/ 772733 h 772733"/>
              <a:gd name="connsiteX1" fmla="*/ 837127 w 1085025"/>
              <a:gd name="connsiteY1" fmla="*/ 772733 h 772733"/>
              <a:gd name="connsiteX2" fmla="*/ 1081826 w 1085025"/>
              <a:gd name="connsiteY2" fmla="*/ 540913 h 772733"/>
              <a:gd name="connsiteX3" fmla="*/ 940158 w 1085025"/>
              <a:gd name="connsiteY3" fmla="*/ 553792 h 772733"/>
              <a:gd name="connsiteX4" fmla="*/ 901521 w 1085025"/>
              <a:gd name="connsiteY4" fmla="*/ 605307 h 772733"/>
              <a:gd name="connsiteX5" fmla="*/ 888642 w 1085025"/>
              <a:gd name="connsiteY5" fmla="*/ 489397 h 772733"/>
              <a:gd name="connsiteX6" fmla="*/ 837127 w 1085025"/>
              <a:gd name="connsiteY6" fmla="*/ 631065 h 772733"/>
              <a:gd name="connsiteX7" fmla="*/ 824248 w 1085025"/>
              <a:gd name="connsiteY7" fmla="*/ 515155 h 772733"/>
              <a:gd name="connsiteX8" fmla="*/ 759854 w 1085025"/>
              <a:gd name="connsiteY8" fmla="*/ 605307 h 772733"/>
              <a:gd name="connsiteX9" fmla="*/ 721217 w 1085025"/>
              <a:gd name="connsiteY9" fmla="*/ 463640 h 772733"/>
              <a:gd name="connsiteX10" fmla="*/ 566671 w 1085025"/>
              <a:gd name="connsiteY10" fmla="*/ 566671 h 772733"/>
              <a:gd name="connsiteX11" fmla="*/ 579549 w 1085025"/>
              <a:gd name="connsiteY11" fmla="*/ 296214 h 772733"/>
              <a:gd name="connsiteX12" fmla="*/ 631065 w 1085025"/>
              <a:gd name="connsiteY12" fmla="*/ 412124 h 772733"/>
              <a:gd name="connsiteX13" fmla="*/ 734096 w 1085025"/>
              <a:gd name="connsiteY13" fmla="*/ 321972 h 772733"/>
              <a:gd name="connsiteX14" fmla="*/ 785611 w 1085025"/>
              <a:gd name="connsiteY14" fmla="*/ 412124 h 772733"/>
              <a:gd name="connsiteX15" fmla="*/ 837127 w 1085025"/>
              <a:gd name="connsiteY15" fmla="*/ 309093 h 772733"/>
              <a:gd name="connsiteX16" fmla="*/ 862885 w 1085025"/>
              <a:gd name="connsiteY16" fmla="*/ 399245 h 772733"/>
              <a:gd name="connsiteX17" fmla="*/ 927279 w 1085025"/>
              <a:gd name="connsiteY17" fmla="*/ 321972 h 772733"/>
              <a:gd name="connsiteX18" fmla="*/ 1081826 w 1085025"/>
              <a:gd name="connsiteY18" fmla="*/ 321972 h 772733"/>
              <a:gd name="connsiteX19" fmla="*/ 1081826 w 1085025"/>
              <a:gd name="connsiteY19" fmla="*/ 244699 h 772733"/>
              <a:gd name="connsiteX20" fmla="*/ 888642 w 1085025"/>
              <a:gd name="connsiteY20" fmla="*/ 25758 h 772733"/>
              <a:gd name="connsiteX21" fmla="*/ 463640 w 1085025"/>
              <a:gd name="connsiteY21" fmla="*/ 0 h 772733"/>
              <a:gd name="connsiteX22" fmla="*/ 231820 w 1085025"/>
              <a:gd name="connsiteY22" fmla="*/ 566671 h 772733"/>
              <a:gd name="connsiteX23" fmla="*/ 0 w 1085025"/>
              <a:gd name="connsiteY23" fmla="*/ 605307 h 772733"/>
              <a:gd name="connsiteX24" fmla="*/ 0 w 1085025"/>
              <a:gd name="connsiteY24" fmla="*/ 772733 h 772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85025" h="772733">
                <a:moveTo>
                  <a:pt x="0" y="772733"/>
                </a:moveTo>
                <a:lnTo>
                  <a:pt x="837127" y="772733"/>
                </a:lnTo>
                <a:cubicBezTo>
                  <a:pt x="1085025" y="550929"/>
                  <a:pt x="1081826" y="663242"/>
                  <a:pt x="1081826" y="540913"/>
                </a:cubicBezTo>
                <a:lnTo>
                  <a:pt x="940158" y="553792"/>
                </a:lnTo>
                <a:lnTo>
                  <a:pt x="901521" y="605307"/>
                </a:lnTo>
                <a:lnTo>
                  <a:pt x="888642" y="489397"/>
                </a:lnTo>
                <a:lnTo>
                  <a:pt x="837127" y="631065"/>
                </a:lnTo>
                <a:lnTo>
                  <a:pt x="824248" y="515155"/>
                </a:lnTo>
                <a:lnTo>
                  <a:pt x="759854" y="605307"/>
                </a:lnTo>
                <a:cubicBezTo>
                  <a:pt x="720176" y="446596"/>
                  <a:pt x="721217" y="397660"/>
                  <a:pt x="721217" y="463640"/>
                </a:cubicBezTo>
                <a:cubicBezTo>
                  <a:pt x="563237" y="582126"/>
                  <a:pt x="566671" y="643944"/>
                  <a:pt x="566671" y="566671"/>
                </a:cubicBezTo>
                <a:lnTo>
                  <a:pt x="579549" y="296214"/>
                </a:lnTo>
                <a:lnTo>
                  <a:pt x="631065" y="412124"/>
                </a:lnTo>
                <a:lnTo>
                  <a:pt x="734096" y="321972"/>
                </a:lnTo>
                <a:lnTo>
                  <a:pt x="785611" y="412124"/>
                </a:lnTo>
                <a:lnTo>
                  <a:pt x="837127" y="309093"/>
                </a:lnTo>
                <a:lnTo>
                  <a:pt x="862885" y="399245"/>
                </a:lnTo>
                <a:lnTo>
                  <a:pt x="927279" y="321972"/>
                </a:lnTo>
                <a:lnTo>
                  <a:pt x="1081826" y="321972"/>
                </a:lnTo>
                <a:lnTo>
                  <a:pt x="1081826" y="244699"/>
                </a:lnTo>
                <a:lnTo>
                  <a:pt x="888642" y="25758"/>
                </a:lnTo>
                <a:lnTo>
                  <a:pt x="463640" y="0"/>
                </a:lnTo>
                <a:lnTo>
                  <a:pt x="231820" y="566671"/>
                </a:lnTo>
                <a:lnTo>
                  <a:pt x="0" y="605307"/>
                </a:lnTo>
                <a:lnTo>
                  <a:pt x="0" y="772733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ross 11"/>
          <p:cNvSpPr/>
          <p:nvPr/>
        </p:nvSpPr>
        <p:spPr>
          <a:xfrm>
            <a:off x="2045594" y="3239869"/>
            <a:ext cx="457200" cy="457200"/>
          </a:xfrm>
          <a:prstGeom prst="plus">
            <a:avLst>
              <a:gd name="adj" fmla="val 362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743200" y="3620869"/>
            <a:ext cx="1242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Restriction </a:t>
            </a:r>
          </a:p>
          <a:p>
            <a:r>
              <a:rPr lang="en-US" dirty="0" smtClean="0"/>
              <a:t>enzyme</a:t>
            </a:r>
            <a:endParaRPr lang="en-US" dirty="0"/>
          </a:p>
        </p:txBody>
      </p:sp>
      <p:sp>
        <p:nvSpPr>
          <p:cNvPr id="14" name="Freeform 13"/>
          <p:cNvSpPr/>
          <p:nvPr/>
        </p:nvSpPr>
        <p:spPr>
          <a:xfrm>
            <a:off x="609600" y="4648200"/>
            <a:ext cx="819955" cy="1363014"/>
          </a:xfrm>
          <a:custGeom>
            <a:avLst/>
            <a:gdLst>
              <a:gd name="connsiteX0" fmla="*/ 158840 w 819955"/>
              <a:gd name="connsiteY0" fmla="*/ 405685 h 1363014"/>
              <a:gd name="connsiteX1" fmla="*/ 17172 w 819955"/>
              <a:gd name="connsiteY1" fmla="*/ 225380 h 1363014"/>
              <a:gd name="connsiteX2" fmla="*/ 55809 w 819955"/>
              <a:gd name="connsiteY2" fmla="*/ 122349 h 1363014"/>
              <a:gd name="connsiteX3" fmla="*/ 261871 w 819955"/>
              <a:gd name="connsiteY3" fmla="*/ 328411 h 1363014"/>
              <a:gd name="connsiteX4" fmla="*/ 339144 w 819955"/>
              <a:gd name="connsiteY4" fmla="*/ 560231 h 1363014"/>
              <a:gd name="connsiteX5" fmla="*/ 416417 w 819955"/>
              <a:gd name="connsiteY5" fmla="*/ 701899 h 1363014"/>
              <a:gd name="connsiteX6" fmla="*/ 467933 w 819955"/>
              <a:gd name="connsiteY6" fmla="*/ 585989 h 1363014"/>
              <a:gd name="connsiteX7" fmla="*/ 558085 w 819955"/>
              <a:gd name="connsiteY7" fmla="*/ 276896 h 1363014"/>
              <a:gd name="connsiteX8" fmla="*/ 712631 w 819955"/>
              <a:gd name="connsiteY8" fmla="*/ 32197 h 1363014"/>
              <a:gd name="connsiteX9" fmla="*/ 815662 w 819955"/>
              <a:gd name="connsiteY9" fmla="*/ 83713 h 1363014"/>
              <a:gd name="connsiteX10" fmla="*/ 686873 w 819955"/>
              <a:gd name="connsiteY10" fmla="*/ 251138 h 1363014"/>
              <a:gd name="connsiteX11" fmla="*/ 622479 w 819955"/>
              <a:gd name="connsiteY11" fmla="*/ 470079 h 1363014"/>
              <a:gd name="connsiteX12" fmla="*/ 519448 w 819955"/>
              <a:gd name="connsiteY12" fmla="*/ 714778 h 1363014"/>
              <a:gd name="connsiteX13" fmla="*/ 596721 w 819955"/>
              <a:gd name="connsiteY13" fmla="*/ 959476 h 1363014"/>
              <a:gd name="connsiteX14" fmla="*/ 738389 w 819955"/>
              <a:gd name="connsiteY14" fmla="*/ 1049628 h 1363014"/>
              <a:gd name="connsiteX15" fmla="*/ 815662 w 819955"/>
              <a:gd name="connsiteY15" fmla="*/ 1178417 h 1363014"/>
              <a:gd name="connsiteX16" fmla="*/ 712631 w 819955"/>
              <a:gd name="connsiteY16" fmla="*/ 1204175 h 1363014"/>
              <a:gd name="connsiteX17" fmla="*/ 673995 w 819955"/>
              <a:gd name="connsiteY17" fmla="*/ 1088265 h 1363014"/>
              <a:gd name="connsiteX18" fmla="*/ 519448 w 819955"/>
              <a:gd name="connsiteY18" fmla="*/ 972355 h 1363014"/>
              <a:gd name="connsiteX19" fmla="*/ 442175 w 819955"/>
              <a:gd name="connsiteY19" fmla="*/ 804930 h 1363014"/>
              <a:gd name="connsiteX20" fmla="*/ 326265 w 819955"/>
              <a:gd name="connsiteY20" fmla="*/ 946597 h 1363014"/>
              <a:gd name="connsiteX21" fmla="*/ 326265 w 819955"/>
              <a:gd name="connsiteY21" fmla="*/ 1114023 h 1363014"/>
              <a:gd name="connsiteX22" fmla="*/ 223234 w 819955"/>
              <a:gd name="connsiteY22" fmla="*/ 1332963 h 1363014"/>
              <a:gd name="connsiteX23" fmla="*/ 107324 w 819955"/>
              <a:gd name="connsiteY23" fmla="*/ 1294327 h 1363014"/>
              <a:gd name="connsiteX24" fmla="*/ 197476 w 819955"/>
              <a:gd name="connsiteY24" fmla="*/ 1152659 h 1363014"/>
              <a:gd name="connsiteX25" fmla="*/ 197476 w 819955"/>
              <a:gd name="connsiteY25" fmla="*/ 907961 h 1363014"/>
              <a:gd name="connsiteX26" fmla="*/ 300507 w 819955"/>
              <a:gd name="connsiteY26" fmla="*/ 740535 h 1363014"/>
              <a:gd name="connsiteX27" fmla="*/ 274749 w 819955"/>
              <a:gd name="connsiteY27" fmla="*/ 624625 h 1363014"/>
              <a:gd name="connsiteX28" fmla="*/ 210355 w 819955"/>
              <a:gd name="connsiteY28" fmla="*/ 495837 h 1363014"/>
              <a:gd name="connsiteX29" fmla="*/ 158840 w 819955"/>
              <a:gd name="connsiteY29" fmla="*/ 405685 h 1363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819955" h="1363014">
                <a:moveTo>
                  <a:pt x="158840" y="405685"/>
                </a:moveTo>
                <a:cubicBezTo>
                  <a:pt x="96592" y="339144"/>
                  <a:pt x="34344" y="272603"/>
                  <a:pt x="17172" y="225380"/>
                </a:cubicBezTo>
                <a:cubicBezTo>
                  <a:pt x="0" y="178157"/>
                  <a:pt x="15026" y="105177"/>
                  <a:pt x="55809" y="122349"/>
                </a:cubicBezTo>
                <a:cubicBezTo>
                  <a:pt x="96592" y="139521"/>
                  <a:pt x="214649" y="255431"/>
                  <a:pt x="261871" y="328411"/>
                </a:cubicBezTo>
                <a:cubicBezTo>
                  <a:pt x="309093" y="401391"/>
                  <a:pt x="313386" y="497983"/>
                  <a:pt x="339144" y="560231"/>
                </a:cubicBezTo>
                <a:cubicBezTo>
                  <a:pt x="364902" y="622479"/>
                  <a:pt x="394952" y="697606"/>
                  <a:pt x="416417" y="701899"/>
                </a:cubicBezTo>
                <a:cubicBezTo>
                  <a:pt x="437882" y="706192"/>
                  <a:pt x="444322" y="656823"/>
                  <a:pt x="467933" y="585989"/>
                </a:cubicBezTo>
                <a:cubicBezTo>
                  <a:pt x="491544" y="515155"/>
                  <a:pt x="517302" y="369195"/>
                  <a:pt x="558085" y="276896"/>
                </a:cubicBezTo>
                <a:cubicBezTo>
                  <a:pt x="598868" y="184597"/>
                  <a:pt x="669702" y="64394"/>
                  <a:pt x="712631" y="32197"/>
                </a:cubicBezTo>
                <a:cubicBezTo>
                  <a:pt x="755560" y="0"/>
                  <a:pt x="819955" y="47223"/>
                  <a:pt x="815662" y="83713"/>
                </a:cubicBezTo>
                <a:cubicBezTo>
                  <a:pt x="811369" y="120203"/>
                  <a:pt x="719070" y="186744"/>
                  <a:pt x="686873" y="251138"/>
                </a:cubicBezTo>
                <a:cubicBezTo>
                  <a:pt x="654676" y="315532"/>
                  <a:pt x="650383" y="392806"/>
                  <a:pt x="622479" y="470079"/>
                </a:cubicBezTo>
                <a:cubicBezTo>
                  <a:pt x="594575" y="547352"/>
                  <a:pt x="523741" y="633212"/>
                  <a:pt x="519448" y="714778"/>
                </a:cubicBezTo>
                <a:cubicBezTo>
                  <a:pt x="515155" y="796344"/>
                  <a:pt x="560231" y="903668"/>
                  <a:pt x="596721" y="959476"/>
                </a:cubicBezTo>
                <a:cubicBezTo>
                  <a:pt x="633211" y="1015284"/>
                  <a:pt x="701899" y="1013138"/>
                  <a:pt x="738389" y="1049628"/>
                </a:cubicBezTo>
                <a:cubicBezTo>
                  <a:pt x="774879" y="1086118"/>
                  <a:pt x="819955" y="1152659"/>
                  <a:pt x="815662" y="1178417"/>
                </a:cubicBezTo>
                <a:cubicBezTo>
                  <a:pt x="811369" y="1204175"/>
                  <a:pt x="736242" y="1219200"/>
                  <a:pt x="712631" y="1204175"/>
                </a:cubicBezTo>
                <a:cubicBezTo>
                  <a:pt x="689020" y="1189150"/>
                  <a:pt x="706192" y="1126902"/>
                  <a:pt x="673995" y="1088265"/>
                </a:cubicBezTo>
                <a:cubicBezTo>
                  <a:pt x="641798" y="1049628"/>
                  <a:pt x="558085" y="1019577"/>
                  <a:pt x="519448" y="972355"/>
                </a:cubicBezTo>
                <a:cubicBezTo>
                  <a:pt x="480811" y="925133"/>
                  <a:pt x="474372" y="809223"/>
                  <a:pt x="442175" y="804930"/>
                </a:cubicBezTo>
                <a:cubicBezTo>
                  <a:pt x="409978" y="800637"/>
                  <a:pt x="345583" y="895082"/>
                  <a:pt x="326265" y="946597"/>
                </a:cubicBezTo>
                <a:cubicBezTo>
                  <a:pt x="306947" y="998112"/>
                  <a:pt x="343437" y="1049629"/>
                  <a:pt x="326265" y="1114023"/>
                </a:cubicBezTo>
                <a:cubicBezTo>
                  <a:pt x="309093" y="1178417"/>
                  <a:pt x="259724" y="1302912"/>
                  <a:pt x="223234" y="1332963"/>
                </a:cubicBezTo>
                <a:cubicBezTo>
                  <a:pt x="186744" y="1363014"/>
                  <a:pt x="111617" y="1324378"/>
                  <a:pt x="107324" y="1294327"/>
                </a:cubicBezTo>
                <a:cubicBezTo>
                  <a:pt x="103031" y="1264276"/>
                  <a:pt x="182451" y="1217053"/>
                  <a:pt x="197476" y="1152659"/>
                </a:cubicBezTo>
                <a:cubicBezTo>
                  <a:pt x="212501" y="1088265"/>
                  <a:pt x="180304" y="976648"/>
                  <a:pt x="197476" y="907961"/>
                </a:cubicBezTo>
                <a:cubicBezTo>
                  <a:pt x="214648" y="839274"/>
                  <a:pt x="287628" y="787758"/>
                  <a:pt x="300507" y="740535"/>
                </a:cubicBezTo>
                <a:cubicBezTo>
                  <a:pt x="313386" y="693312"/>
                  <a:pt x="289774" y="665408"/>
                  <a:pt x="274749" y="624625"/>
                </a:cubicBezTo>
                <a:cubicBezTo>
                  <a:pt x="259724" y="583842"/>
                  <a:pt x="210355" y="495837"/>
                  <a:pt x="210355" y="495837"/>
                </a:cubicBezTo>
                <a:lnTo>
                  <a:pt x="158840" y="405685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ross 14"/>
          <p:cNvSpPr/>
          <p:nvPr/>
        </p:nvSpPr>
        <p:spPr>
          <a:xfrm>
            <a:off x="1676400" y="5181600"/>
            <a:ext cx="457200" cy="457200"/>
          </a:xfrm>
          <a:prstGeom prst="plus">
            <a:avLst>
              <a:gd name="adj" fmla="val 362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385456" y="4800600"/>
            <a:ext cx="1085025" cy="772733"/>
          </a:xfrm>
          <a:custGeom>
            <a:avLst/>
            <a:gdLst>
              <a:gd name="connsiteX0" fmla="*/ 0 w 1085025"/>
              <a:gd name="connsiteY0" fmla="*/ 772733 h 772733"/>
              <a:gd name="connsiteX1" fmla="*/ 837127 w 1085025"/>
              <a:gd name="connsiteY1" fmla="*/ 772733 h 772733"/>
              <a:gd name="connsiteX2" fmla="*/ 1081826 w 1085025"/>
              <a:gd name="connsiteY2" fmla="*/ 540913 h 772733"/>
              <a:gd name="connsiteX3" fmla="*/ 940158 w 1085025"/>
              <a:gd name="connsiteY3" fmla="*/ 553792 h 772733"/>
              <a:gd name="connsiteX4" fmla="*/ 901521 w 1085025"/>
              <a:gd name="connsiteY4" fmla="*/ 605307 h 772733"/>
              <a:gd name="connsiteX5" fmla="*/ 888642 w 1085025"/>
              <a:gd name="connsiteY5" fmla="*/ 489397 h 772733"/>
              <a:gd name="connsiteX6" fmla="*/ 837127 w 1085025"/>
              <a:gd name="connsiteY6" fmla="*/ 631065 h 772733"/>
              <a:gd name="connsiteX7" fmla="*/ 824248 w 1085025"/>
              <a:gd name="connsiteY7" fmla="*/ 515155 h 772733"/>
              <a:gd name="connsiteX8" fmla="*/ 759854 w 1085025"/>
              <a:gd name="connsiteY8" fmla="*/ 605307 h 772733"/>
              <a:gd name="connsiteX9" fmla="*/ 721217 w 1085025"/>
              <a:gd name="connsiteY9" fmla="*/ 463640 h 772733"/>
              <a:gd name="connsiteX10" fmla="*/ 566671 w 1085025"/>
              <a:gd name="connsiteY10" fmla="*/ 566671 h 772733"/>
              <a:gd name="connsiteX11" fmla="*/ 579549 w 1085025"/>
              <a:gd name="connsiteY11" fmla="*/ 296214 h 772733"/>
              <a:gd name="connsiteX12" fmla="*/ 631065 w 1085025"/>
              <a:gd name="connsiteY12" fmla="*/ 412124 h 772733"/>
              <a:gd name="connsiteX13" fmla="*/ 734096 w 1085025"/>
              <a:gd name="connsiteY13" fmla="*/ 321972 h 772733"/>
              <a:gd name="connsiteX14" fmla="*/ 785611 w 1085025"/>
              <a:gd name="connsiteY14" fmla="*/ 412124 h 772733"/>
              <a:gd name="connsiteX15" fmla="*/ 837127 w 1085025"/>
              <a:gd name="connsiteY15" fmla="*/ 309093 h 772733"/>
              <a:gd name="connsiteX16" fmla="*/ 862885 w 1085025"/>
              <a:gd name="connsiteY16" fmla="*/ 399245 h 772733"/>
              <a:gd name="connsiteX17" fmla="*/ 927279 w 1085025"/>
              <a:gd name="connsiteY17" fmla="*/ 321972 h 772733"/>
              <a:gd name="connsiteX18" fmla="*/ 1081826 w 1085025"/>
              <a:gd name="connsiteY18" fmla="*/ 321972 h 772733"/>
              <a:gd name="connsiteX19" fmla="*/ 1081826 w 1085025"/>
              <a:gd name="connsiteY19" fmla="*/ 244699 h 772733"/>
              <a:gd name="connsiteX20" fmla="*/ 888642 w 1085025"/>
              <a:gd name="connsiteY20" fmla="*/ 25758 h 772733"/>
              <a:gd name="connsiteX21" fmla="*/ 463640 w 1085025"/>
              <a:gd name="connsiteY21" fmla="*/ 0 h 772733"/>
              <a:gd name="connsiteX22" fmla="*/ 231820 w 1085025"/>
              <a:gd name="connsiteY22" fmla="*/ 566671 h 772733"/>
              <a:gd name="connsiteX23" fmla="*/ 0 w 1085025"/>
              <a:gd name="connsiteY23" fmla="*/ 605307 h 772733"/>
              <a:gd name="connsiteX24" fmla="*/ 0 w 1085025"/>
              <a:gd name="connsiteY24" fmla="*/ 772733 h 772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085025" h="772733">
                <a:moveTo>
                  <a:pt x="0" y="772733"/>
                </a:moveTo>
                <a:lnTo>
                  <a:pt x="837127" y="772733"/>
                </a:lnTo>
                <a:cubicBezTo>
                  <a:pt x="1085025" y="550929"/>
                  <a:pt x="1081826" y="663242"/>
                  <a:pt x="1081826" y="540913"/>
                </a:cubicBezTo>
                <a:lnTo>
                  <a:pt x="940158" y="553792"/>
                </a:lnTo>
                <a:lnTo>
                  <a:pt x="901521" y="605307"/>
                </a:lnTo>
                <a:lnTo>
                  <a:pt x="888642" y="489397"/>
                </a:lnTo>
                <a:lnTo>
                  <a:pt x="837127" y="631065"/>
                </a:lnTo>
                <a:lnTo>
                  <a:pt x="824248" y="515155"/>
                </a:lnTo>
                <a:lnTo>
                  <a:pt x="759854" y="605307"/>
                </a:lnTo>
                <a:cubicBezTo>
                  <a:pt x="720176" y="446596"/>
                  <a:pt x="721217" y="397660"/>
                  <a:pt x="721217" y="463640"/>
                </a:cubicBezTo>
                <a:cubicBezTo>
                  <a:pt x="563237" y="582126"/>
                  <a:pt x="566671" y="643944"/>
                  <a:pt x="566671" y="566671"/>
                </a:cubicBezTo>
                <a:lnTo>
                  <a:pt x="579549" y="296214"/>
                </a:lnTo>
                <a:lnTo>
                  <a:pt x="631065" y="412124"/>
                </a:lnTo>
                <a:lnTo>
                  <a:pt x="734096" y="321972"/>
                </a:lnTo>
                <a:lnTo>
                  <a:pt x="785611" y="412124"/>
                </a:lnTo>
                <a:lnTo>
                  <a:pt x="837127" y="309093"/>
                </a:lnTo>
                <a:lnTo>
                  <a:pt x="862885" y="399245"/>
                </a:lnTo>
                <a:lnTo>
                  <a:pt x="927279" y="321972"/>
                </a:lnTo>
                <a:lnTo>
                  <a:pt x="1081826" y="321972"/>
                </a:lnTo>
                <a:lnTo>
                  <a:pt x="1081826" y="244699"/>
                </a:lnTo>
                <a:lnTo>
                  <a:pt x="888642" y="25758"/>
                </a:lnTo>
                <a:lnTo>
                  <a:pt x="463640" y="0"/>
                </a:lnTo>
                <a:lnTo>
                  <a:pt x="231820" y="566671"/>
                </a:lnTo>
                <a:lnTo>
                  <a:pt x="0" y="605307"/>
                </a:lnTo>
                <a:lnTo>
                  <a:pt x="0" y="772733"/>
                </a:lnTo>
                <a:close/>
              </a:path>
            </a:pathLst>
          </a:custGeom>
          <a:solidFill>
            <a:schemeClr val="accent3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86000" y="5562600"/>
            <a:ext cx="1242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Restriction </a:t>
            </a:r>
          </a:p>
          <a:p>
            <a:r>
              <a:rPr lang="en-US" dirty="0" smtClean="0"/>
              <a:t>enzyme</a:t>
            </a:r>
            <a:endParaRPr lang="en-US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733800" y="5408612"/>
            <a:ext cx="469006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81000" y="5943600"/>
            <a:ext cx="14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chromosome</a:t>
            </a:r>
            <a:endParaRPr lang="en-US" dirty="0"/>
          </a:p>
        </p:txBody>
      </p:sp>
      <p:sp>
        <p:nvSpPr>
          <p:cNvPr id="28" name="Freeform 27"/>
          <p:cNvSpPr/>
          <p:nvPr/>
        </p:nvSpPr>
        <p:spPr>
          <a:xfrm rot="3192427">
            <a:off x="5907517" y="5259808"/>
            <a:ext cx="643944" cy="1081825"/>
          </a:xfrm>
          <a:custGeom>
            <a:avLst/>
            <a:gdLst>
              <a:gd name="connsiteX0" fmla="*/ 0 w 643944"/>
              <a:gd name="connsiteY0" fmla="*/ 1081825 h 1081825"/>
              <a:gd name="connsiteX1" fmla="*/ 77273 w 643944"/>
              <a:gd name="connsiteY1" fmla="*/ 824248 h 1081825"/>
              <a:gd name="connsiteX2" fmla="*/ 321972 w 643944"/>
              <a:gd name="connsiteY2" fmla="*/ 759853 h 1081825"/>
              <a:gd name="connsiteX3" fmla="*/ 321972 w 643944"/>
              <a:gd name="connsiteY3" fmla="*/ 489397 h 1081825"/>
              <a:gd name="connsiteX4" fmla="*/ 553792 w 643944"/>
              <a:gd name="connsiteY4" fmla="*/ 386366 h 1081825"/>
              <a:gd name="connsiteX5" fmla="*/ 515155 w 643944"/>
              <a:gd name="connsiteY5" fmla="*/ 103031 h 1081825"/>
              <a:gd name="connsiteX6" fmla="*/ 643944 w 643944"/>
              <a:gd name="connsiteY6" fmla="*/ 0 h 1081825"/>
              <a:gd name="connsiteX7" fmla="*/ 643944 w 643944"/>
              <a:gd name="connsiteY7" fmla="*/ 0 h 108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3944" h="1081825">
                <a:moveTo>
                  <a:pt x="0" y="1081825"/>
                </a:moveTo>
                <a:cubicBezTo>
                  <a:pt x="11805" y="979867"/>
                  <a:pt x="23611" y="877910"/>
                  <a:pt x="77273" y="824248"/>
                </a:cubicBezTo>
                <a:cubicBezTo>
                  <a:pt x="130935" y="770586"/>
                  <a:pt x="281189" y="815661"/>
                  <a:pt x="321972" y="759853"/>
                </a:cubicBezTo>
                <a:cubicBezTo>
                  <a:pt x="362755" y="704045"/>
                  <a:pt x="283335" y="551645"/>
                  <a:pt x="321972" y="489397"/>
                </a:cubicBezTo>
                <a:cubicBezTo>
                  <a:pt x="360609" y="427149"/>
                  <a:pt x="521595" y="450760"/>
                  <a:pt x="553792" y="386366"/>
                </a:cubicBezTo>
                <a:cubicBezTo>
                  <a:pt x="585989" y="321972"/>
                  <a:pt x="500130" y="167425"/>
                  <a:pt x="515155" y="103031"/>
                </a:cubicBezTo>
                <a:cubicBezTo>
                  <a:pt x="530180" y="38637"/>
                  <a:pt x="643944" y="0"/>
                  <a:pt x="643944" y="0"/>
                </a:cubicBezTo>
                <a:lnTo>
                  <a:pt x="643944" y="0"/>
                </a:lnTo>
              </a:path>
            </a:pathLst>
          </a:cu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 rot="13725503">
            <a:off x="5984586" y="5292812"/>
            <a:ext cx="643944" cy="1081825"/>
          </a:xfrm>
          <a:custGeom>
            <a:avLst/>
            <a:gdLst>
              <a:gd name="connsiteX0" fmla="*/ 0 w 643944"/>
              <a:gd name="connsiteY0" fmla="*/ 1081825 h 1081825"/>
              <a:gd name="connsiteX1" fmla="*/ 77273 w 643944"/>
              <a:gd name="connsiteY1" fmla="*/ 824248 h 1081825"/>
              <a:gd name="connsiteX2" fmla="*/ 321972 w 643944"/>
              <a:gd name="connsiteY2" fmla="*/ 759853 h 1081825"/>
              <a:gd name="connsiteX3" fmla="*/ 321972 w 643944"/>
              <a:gd name="connsiteY3" fmla="*/ 489397 h 1081825"/>
              <a:gd name="connsiteX4" fmla="*/ 553792 w 643944"/>
              <a:gd name="connsiteY4" fmla="*/ 386366 h 1081825"/>
              <a:gd name="connsiteX5" fmla="*/ 515155 w 643944"/>
              <a:gd name="connsiteY5" fmla="*/ 103031 h 1081825"/>
              <a:gd name="connsiteX6" fmla="*/ 643944 w 643944"/>
              <a:gd name="connsiteY6" fmla="*/ 0 h 1081825"/>
              <a:gd name="connsiteX7" fmla="*/ 643944 w 643944"/>
              <a:gd name="connsiteY7" fmla="*/ 0 h 1081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43944" h="1081825">
                <a:moveTo>
                  <a:pt x="0" y="1081825"/>
                </a:moveTo>
                <a:cubicBezTo>
                  <a:pt x="11805" y="979867"/>
                  <a:pt x="23611" y="877910"/>
                  <a:pt x="77273" y="824248"/>
                </a:cubicBezTo>
                <a:cubicBezTo>
                  <a:pt x="130935" y="770586"/>
                  <a:pt x="281189" y="815661"/>
                  <a:pt x="321972" y="759853"/>
                </a:cubicBezTo>
                <a:cubicBezTo>
                  <a:pt x="362755" y="704045"/>
                  <a:pt x="283335" y="551645"/>
                  <a:pt x="321972" y="489397"/>
                </a:cubicBezTo>
                <a:cubicBezTo>
                  <a:pt x="360609" y="427149"/>
                  <a:pt x="521595" y="450760"/>
                  <a:pt x="553792" y="386366"/>
                </a:cubicBezTo>
                <a:cubicBezTo>
                  <a:pt x="585989" y="321972"/>
                  <a:pt x="500130" y="167425"/>
                  <a:pt x="515155" y="103031"/>
                </a:cubicBezTo>
                <a:cubicBezTo>
                  <a:pt x="530180" y="38637"/>
                  <a:pt x="643944" y="0"/>
                  <a:pt x="643944" y="0"/>
                </a:cubicBezTo>
                <a:lnTo>
                  <a:pt x="643944" y="0"/>
                </a:lnTo>
              </a:path>
            </a:pathLst>
          </a:cu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267200" y="4419600"/>
            <a:ext cx="2884310" cy="1781083"/>
            <a:chOff x="4495800" y="4126468"/>
            <a:chExt cx="3235613" cy="1998015"/>
          </a:xfrm>
        </p:grpSpPr>
        <p:sp>
          <p:nvSpPr>
            <p:cNvPr id="20" name="Freeform 19"/>
            <p:cNvSpPr/>
            <p:nvPr/>
          </p:nvSpPr>
          <p:spPr>
            <a:xfrm>
              <a:off x="5715000" y="4126468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 rot="10533076">
              <a:off x="5792069" y="4159472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95800" y="4278868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 rot="10533076">
              <a:off x="4572869" y="4311872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29400" y="4497809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 rot="10533076">
              <a:off x="6706469" y="4530813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 rot="1733310">
              <a:off x="7010400" y="4431268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 rot="12266386">
              <a:off x="7087469" y="4464272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 rot="16761504">
              <a:off x="5217096" y="4753200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 rot="5694580">
              <a:off x="5294165" y="4786204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 rot="20521097">
              <a:off x="6019800" y="4659868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 rot="9454173">
              <a:off x="6096869" y="4692872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 rot="16853544">
              <a:off x="4822787" y="5228594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 rot="5786620">
              <a:off x="4899856" y="5261598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 rot="20087837">
              <a:off x="5177571" y="4867718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 rot="9020913">
              <a:off x="5254640" y="4900722"/>
              <a:ext cx="643944" cy="1081825"/>
            </a:xfrm>
            <a:custGeom>
              <a:avLst/>
              <a:gdLst>
                <a:gd name="connsiteX0" fmla="*/ 0 w 643944"/>
                <a:gd name="connsiteY0" fmla="*/ 1081825 h 1081825"/>
                <a:gd name="connsiteX1" fmla="*/ 77273 w 643944"/>
                <a:gd name="connsiteY1" fmla="*/ 824248 h 1081825"/>
                <a:gd name="connsiteX2" fmla="*/ 321972 w 643944"/>
                <a:gd name="connsiteY2" fmla="*/ 759853 h 1081825"/>
                <a:gd name="connsiteX3" fmla="*/ 321972 w 643944"/>
                <a:gd name="connsiteY3" fmla="*/ 489397 h 1081825"/>
                <a:gd name="connsiteX4" fmla="*/ 553792 w 643944"/>
                <a:gd name="connsiteY4" fmla="*/ 386366 h 1081825"/>
                <a:gd name="connsiteX5" fmla="*/ 515155 w 643944"/>
                <a:gd name="connsiteY5" fmla="*/ 103031 h 1081825"/>
                <a:gd name="connsiteX6" fmla="*/ 643944 w 643944"/>
                <a:gd name="connsiteY6" fmla="*/ 0 h 1081825"/>
                <a:gd name="connsiteX7" fmla="*/ 643944 w 643944"/>
                <a:gd name="connsiteY7" fmla="*/ 0 h 1081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3944" h="1081825">
                  <a:moveTo>
                    <a:pt x="0" y="1081825"/>
                  </a:moveTo>
                  <a:cubicBezTo>
                    <a:pt x="11805" y="979867"/>
                    <a:pt x="23611" y="877910"/>
                    <a:pt x="77273" y="824248"/>
                  </a:cubicBezTo>
                  <a:cubicBezTo>
                    <a:pt x="130935" y="770586"/>
                    <a:pt x="281189" y="815661"/>
                    <a:pt x="321972" y="759853"/>
                  </a:cubicBezTo>
                  <a:cubicBezTo>
                    <a:pt x="362755" y="704045"/>
                    <a:pt x="283335" y="551645"/>
                    <a:pt x="321972" y="489397"/>
                  </a:cubicBezTo>
                  <a:cubicBezTo>
                    <a:pt x="360609" y="427149"/>
                    <a:pt x="521595" y="450760"/>
                    <a:pt x="553792" y="386366"/>
                  </a:cubicBezTo>
                  <a:cubicBezTo>
                    <a:pt x="585989" y="321972"/>
                    <a:pt x="500130" y="167425"/>
                    <a:pt x="515155" y="103031"/>
                  </a:cubicBezTo>
                  <a:cubicBezTo>
                    <a:pt x="530180" y="38637"/>
                    <a:pt x="643944" y="0"/>
                    <a:pt x="643944" y="0"/>
                  </a:cubicBezTo>
                  <a:lnTo>
                    <a:pt x="643944" y="0"/>
                  </a:lnTo>
                </a:path>
              </a:pathLst>
            </a:cu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572000" y="6107668"/>
            <a:ext cx="2542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Genomic DNA Fragments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6400800" y="4114800"/>
            <a:ext cx="2530757" cy="369332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Combine for tons of DNA</a:t>
            </a:r>
            <a:endParaRPr lang="en-US" dirty="0"/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6896100" y="3543300"/>
            <a:ext cx="3810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rot="5400000" flipH="1" flipV="1">
            <a:off x="7315200" y="4800600"/>
            <a:ext cx="3810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724400" y="1219200"/>
            <a:ext cx="3962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Steps: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Destroy yeast and take DNA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Use RE to cut DNA into fragments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Use plasmids to create clones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Attach DNA to tethering construct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Unzip and match to library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498</Words>
  <Application>Microsoft Office PowerPoint</Application>
  <PresentationFormat>On-screen Show (4:3)</PresentationFormat>
  <Paragraphs>124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My 10-minute presentation… I’m super-serious! (Hopefully)</vt:lpstr>
      <vt:lpstr>Thank You!</vt:lpstr>
      <vt:lpstr>Last Time…</vt:lpstr>
      <vt:lpstr> Before     After</vt:lpstr>
      <vt:lpstr>Slide 5</vt:lpstr>
      <vt:lpstr>Biological Progress (Before)</vt:lpstr>
      <vt:lpstr>Biological Progress (After)</vt:lpstr>
      <vt:lpstr>Shotgun DNA Mapping</vt:lpstr>
      <vt:lpstr>Extraction of DNA</vt:lpstr>
      <vt:lpstr>Unzipping of RNA Pol II</vt:lpstr>
      <vt:lpstr>Shotgun Chromatin Mapping</vt:lpstr>
      <vt:lpstr>Future Experiments</vt:lpstr>
      <vt:lpstr>Thanks for listening</vt:lpstr>
    </vt:vector>
  </TitlesOfParts>
  <Company>Koch Lab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10-minute presentation… I’m serious!</dc:title>
  <dc:creator>Anthony Salvagno</dc:creator>
  <cp:lastModifiedBy>Anthony Salvagno</cp:lastModifiedBy>
  <cp:revision>17</cp:revision>
  <dcterms:created xsi:type="dcterms:W3CDTF">2009-02-12T17:14:50Z</dcterms:created>
  <dcterms:modified xsi:type="dcterms:W3CDTF">2009-02-12T21:41:44Z</dcterms:modified>
</cp:coreProperties>
</file>